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10"/>
  </p:notesMasterIdLst>
  <p:sldIdLst>
    <p:sldId id="36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2" r:id="rId84"/>
    <p:sldId id="343" r:id="rId85"/>
    <p:sldId id="344" r:id="rId86"/>
    <p:sldId id="341" r:id="rId87"/>
    <p:sldId id="340" r:id="rId88"/>
    <p:sldId id="345" r:id="rId89"/>
    <p:sldId id="346" r:id="rId90"/>
    <p:sldId id="347" r:id="rId91"/>
    <p:sldId id="348" r:id="rId92"/>
    <p:sldId id="349" r:id="rId93"/>
    <p:sldId id="350" r:id="rId94"/>
    <p:sldId id="351" r:id="rId95"/>
    <p:sldId id="354" r:id="rId96"/>
    <p:sldId id="355" r:id="rId97"/>
    <p:sldId id="356" r:id="rId98"/>
    <p:sldId id="357" r:id="rId99"/>
    <p:sldId id="358" r:id="rId100"/>
    <p:sldId id="352" r:id="rId101"/>
    <p:sldId id="353" r:id="rId102"/>
    <p:sldId id="359" r:id="rId103"/>
    <p:sldId id="360" r:id="rId104"/>
    <p:sldId id="361" r:id="rId105"/>
    <p:sldId id="362" r:id="rId106"/>
    <p:sldId id="363" r:id="rId107"/>
    <p:sldId id="364" r:id="rId108"/>
    <p:sldId id="365"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26" d="100"/>
          <a:sy n="126" d="100"/>
        </p:scale>
        <p:origin x="-1170" y="1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5/18/2015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1589382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extBox 1"/>
          <p:cNvSpPr txBox="1"/>
          <p:nvPr userDrawn="1"/>
        </p:nvSpPr>
        <p:spPr>
          <a:xfrm>
            <a:off x="914400" y="6553200"/>
            <a:ext cx="7848600" cy="707886"/>
          </a:xfrm>
          <a:prstGeom prst="rect">
            <a:avLst/>
          </a:prstGeom>
          <a:noFill/>
        </p:spPr>
        <p:txBody>
          <a:bodyPr wrap="square" rtlCol="0">
            <a:spAutoFit/>
          </a:bodyPr>
          <a:lstStyle/>
          <a:p>
            <a:r>
              <a:rPr lang="en-US" sz="800" kern="1200" dirty="0" smtClean="0">
                <a:solidFill>
                  <a:schemeClr val="tx1"/>
                </a:solidFill>
                <a:effectLst/>
                <a:latin typeface="+mn-lt"/>
                <a:ea typeface="+mn-ea"/>
                <a:cs typeface="+mn-cs"/>
              </a:rPr>
              <a:t>Copyright © 2015 McGraw-Hill Education. All rights reserved. No reproduction or distribution without the prior written consent of McGraw-Hill Education.         </a:t>
            </a:r>
          </a:p>
          <a:p>
            <a:r>
              <a:rPr lang="en-US" sz="800" kern="1200" dirty="0" err="1" smtClean="0">
                <a:solidFill>
                  <a:schemeClr val="tx1"/>
                </a:solidFill>
                <a:effectLst/>
                <a:latin typeface="+mn-lt"/>
                <a:ea typeface="+mn-ea"/>
                <a:cs typeface="+mn-cs"/>
              </a:rPr>
              <a:t>Shigley’s</a:t>
            </a:r>
            <a:r>
              <a:rPr lang="en-US" sz="800" kern="1200" dirty="0" smtClean="0">
                <a:solidFill>
                  <a:schemeClr val="tx1"/>
                </a:solidFill>
                <a:effectLst/>
                <a:latin typeface="+mn-lt"/>
                <a:ea typeface="+mn-ea"/>
                <a:cs typeface="+mn-cs"/>
              </a:rPr>
              <a:t> Mechanical Engineering Design</a:t>
            </a:r>
          </a:p>
          <a:p>
            <a:endParaRPr lang="en-US" sz="2400" dirty="0" smtClean="0"/>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10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1.bin"/><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37.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8.wmf"/><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7</a:t>
            </a:r>
          </a:p>
          <a:p>
            <a:pPr algn="ctr">
              <a:buFontTx/>
              <a:buNone/>
            </a:pPr>
            <a:endParaRPr lang="en-US" b="1" dirty="0">
              <a:solidFill>
                <a:schemeClr val="bg1"/>
              </a:solidFill>
            </a:endParaRPr>
          </a:p>
          <a:p>
            <a:pPr marL="1588" indent="-1588" algn="ctr">
              <a:buFontTx/>
              <a:buNone/>
            </a:pPr>
            <a:r>
              <a:rPr lang="en-US" b="1" dirty="0">
                <a:solidFill>
                  <a:schemeClr val="bg1"/>
                </a:solidFill>
              </a:rPr>
              <a:t>Shafts and Shaft Components</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130" y="0"/>
            <a:ext cx="5165283" cy="6456603"/>
          </a:xfrm>
          <a:prstGeom prst="rect">
            <a:avLst/>
          </a:prstGeom>
        </p:spPr>
      </p:pic>
      <p:sp>
        <p:nvSpPr>
          <p:cNvPr id="3" name="Rectangle 2"/>
          <p:cNvSpPr/>
          <p:nvPr/>
        </p:nvSpPr>
        <p:spPr>
          <a:xfrm>
            <a:off x="0" y="6485632"/>
            <a:ext cx="9144000" cy="369332"/>
          </a:xfrm>
          <a:prstGeom prst="rect">
            <a:avLst/>
          </a:prstGeom>
        </p:spPr>
        <p:txBody>
          <a:bodyPr wrap="square">
            <a:spAutoFit/>
          </a:bodyPr>
          <a:lstStyle/>
          <a:p>
            <a:r>
              <a:rPr lang="en-US" sz="900" b="1" i="1" dirty="0"/>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03632"/>
            <a:ext cx="609600" cy="609600"/>
          </a:xfrm>
          <a:prstGeom prst="rect">
            <a:avLst/>
          </a:prstGeom>
        </p:spPr>
      </p:pic>
    </p:spTree>
    <p:extLst>
      <p:ext uri="{BB962C8B-B14F-4D97-AF65-F5344CB8AC3E}">
        <p14:creationId xmlns:p14="http://schemas.microsoft.com/office/powerpoint/2010/main" val="1414682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Providing for Torque Transmission</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Common means of transferring torque to shaft</a:t>
            </a:r>
          </a:p>
          <a:p>
            <a:pPr lvl="1"/>
            <a:r>
              <a:rPr lang="en-US" dirty="0" smtClean="0"/>
              <a:t>Keys</a:t>
            </a:r>
          </a:p>
          <a:p>
            <a:pPr lvl="1"/>
            <a:r>
              <a:rPr lang="en-US" dirty="0" err="1" smtClean="0"/>
              <a:t>Splines</a:t>
            </a:r>
            <a:endParaRPr lang="en-US" dirty="0" smtClean="0"/>
          </a:p>
          <a:p>
            <a:pPr lvl="1"/>
            <a:r>
              <a:rPr lang="en-US" dirty="0" smtClean="0"/>
              <a:t>Setscrews</a:t>
            </a:r>
          </a:p>
          <a:p>
            <a:pPr lvl="1"/>
            <a:r>
              <a:rPr lang="en-US" dirty="0" smtClean="0"/>
              <a:t>Pins</a:t>
            </a:r>
          </a:p>
          <a:p>
            <a:pPr lvl="1"/>
            <a:r>
              <a:rPr lang="en-US" dirty="0" smtClean="0"/>
              <a:t>Press or shrink fits</a:t>
            </a:r>
          </a:p>
          <a:p>
            <a:pPr lvl="1"/>
            <a:r>
              <a:rPr lang="en-US" dirty="0" smtClean="0"/>
              <a:t>Tapered fits</a:t>
            </a:r>
          </a:p>
          <a:p>
            <a:r>
              <a:rPr lang="en-US" dirty="0" smtClean="0"/>
              <a:t>Keys are one of the most effective</a:t>
            </a:r>
          </a:p>
          <a:p>
            <a:pPr lvl="1"/>
            <a:r>
              <a:rPr lang="en-US" dirty="0" smtClean="0"/>
              <a:t>Slip fit of component onto shaft for easy assembly</a:t>
            </a:r>
          </a:p>
          <a:p>
            <a:pPr lvl="1"/>
            <a:r>
              <a:rPr lang="en-US" dirty="0" smtClean="0"/>
              <a:t>Positive angular orientation of component</a:t>
            </a:r>
          </a:p>
          <a:p>
            <a:pPr lvl="1"/>
            <a:r>
              <a:rPr lang="en-US" dirty="0" smtClean="0"/>
              <a:t>Can design key to be weakest link to fail in case of overload</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ud29281_ta7"/>
          <p:cNvPicPr>
            <a:picLocks noChangeAspect="1" noChangeArrowheads="1"/>
          </p:cNvPicPr>
          <p:nvPr/>
        </p:nvPicPr>
        <p:blipFill>
          <a:blip r:embed="rId2" cstate="print"/>
          <a:srcRect l="26108" t="4333" b="44881"/>
          <a:stretch>
            <a:fillRect/>
          </a:stretch>
        </p:blipFill>
        <p:spPr bwMode="auto">
          <a:xfrm>
            <a:off x="420872" y="704850"/>
            <a:ext cx="8685028" cy="4419600"/>
          </a:xfrm>
          <a:prstGeom prst="rect">
            <a:avLst/>
          </a:prstGeom>
          <a:noFill/>
        </p:spPr>
      </p:pic>
      <p:sp>
        <p:nvSpPr>
          <p:cNvPr id="2" name="Title 1"/>
          <p:cNvSpPr>
            <a:spLocks noGrp="1"/>
          </p:cNvSpPr>
          <p:nvPr>
            <p:ph type="title"/>
          </p:nvPr>
        </p:nvSpPr>
        <p:spPr/>
        <p:txBody>
          <a:bodyPr/>
          <a:lstStyle/>
          <a:p>
            <a:r>
              <a:rPr lang="en-US" dirty="0" smtClean="0"/>
              <a:t>Description of Preferred Fits (Clearance)</a:t>
            </a:r>
            <a:endParaRPr lang="en-US" dirty="0"/>
          </a:p>
        </p:txBody>
      </p:sp>
      <p:sp>
        <p:nvSpPr>
          <p:cNvPr id="5" name="TextBox 4"/>
          <p:cNvSpPr txBox="1"/>
          <p:nvPr/>
        </p:nvSpPr>
        <p:spPr>
          <a:xfrm>
            <a:off x="3886200" y="5334000"/>
            <a:ext cx="1371600" cy="400110"/>
          </a:xfrm>
          <a:prstGeom prst="rect">
            <a:avLst/>
          </a:prstGeom>
          <a:noFill/>
        </p:spPr>
        <p:txBody>
          <a:bodyPr wrap="square" rtlCol="0">
            <a:spAutoFit/>
          </a:bodyPr>
          <a:lstStyle/>
          <a:p>
            <a:r>
              <a:rPr lang="en-US" sz="2000" dirty="0" smtClean="0"/>
              <a:t>Table 7–9</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ud29281_ta7"/>
          <p:cNvPicPr>
            <a:picLocks noChangeAspect="1" noChangeArrowheads="1"/>
          </p:cNvPicPr>
          <p:nvPr/>
        </p:nvPicPr>
        <p:blipFill>
          <a:blip r:embed="rId2" cstate="print"/>
          <a:srcRect l="27390" t="54900" b="2195"/>
          <a:stretch>
            <a:fillRect/>
          </a:stretch>
        </p:blipFill>
        <p:spPr bwMode="auto">
          <a:xfrm>
            <a:off x="435429" y="1295400"/>
            <a:ext cx="8708571" cy="3810000"/>
          </a:xfrm>
          <a:prstGeom prst="rect">
            <a:avLst/>
          </a:prstGeom>
          <a:noFill/>
        </p:spPr>
      </p:pic>
      <p:sp>
        <p:nvSpPr>
          <p:cNvPr id="2" name="Title 1"/>
          <p:cNvSpPr>
            <a:spLocks noGrp="1"/>
          </p:cNvSpPr>
          <p:nvPr>
            <p:ph type="title"/>
          </p:nvPr>
        </p:nvSpPr>
        <p:spPr>
          <a:xfrm>
            <a:off x="838200" y="-1489"/>
            <a:ext cx="7772400" cy="830997"/>
          </a:xfrm>
        </p:spPr>
        <p:txBody>
          <a:bodyPr/>
          <a:lstStyle/>
          <a:p>
            <a:r>
              <a:rPr lang="en-US" dirty="0" smtClean="0"/>
              <a:t>Description of Preferred Fits (Transition &amp; Interference)</a:t>
            </a:r>
            <a:endParaRPr lang="en-US" dirty="0"/>
          </a:p>
        </p:txBody>
      </p:sp>
      <p:pic>
        <p:nvPicPr>
          <p:cNvPr id="146434" name="Picture 2"/>
          <p:cNvPicPr>
            <a:picLocks noChangeAspect="1" noChangeArrowheads="1"/>
          </p:cNvPicPr>
          <p:nvPr/>
        </p:nvPicPr>
        <p:blipFill>
          <a:blip r:embed="rId3" cstate="print"/>
          <a:srcRect/>
          <a:stretch>
            <a:fillRect/>
          </a:stretch>
        </p:blipFill>
        <p:spPr bwMode="auto">
          <a:xfrm>
            <a:off x="409575" y="762000"/>
            <a:ext cx="8705850" cy="533400"/>
          </a:xfrm>
          <a:prstGeom prst="rect">
            <a:avLst/>
          </a:prstGeom>
          <a:noFill/>
          <a:ln w="9525">
            <a:noFill/>
            <a:miter lim="800000"/>
            <a:headEnd/>
            <a:tailEnd/>
          </a:ln>
        </p:spPr>
      </p:pic>
      <p:sp>
        <p:nvSpPr>
          <p:cNvPr id="6" name="TextBox 5"/>
          <p:cNvSpPr txBox="1"/>
          <p:nvPr/>
        </p:nvSpPr>
        <p:spPr>
          <a:xfrm>
            <a:off x="3886200" y="5334000"/>
            <a:ext cx="1371600" cy="400110"/>
          </a:xfrm>
          <a:prstGeom prst="rect">
            <a:avLst/>
          </a:prstGeom>
          <a:noFill/>
        </p:spPr>
        <p:txBody>
          <a:bodyPr wrap="square" rtlCol="0">
            <a:spAutoFit/>
          </a:bodyPr>
          <a:lstStyle/>
          <a:p>
            <a:r>
              <a:rPr lang="en-US" sz="2000" dirty="0" smtClean="0"/>
              <a:t>Table 7–9</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to Size for Specified Fit</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Select description of desired fit from Table 7–9.  </a:t>
            </a:r>
          </a:p>
          <a:p>
            <a:r>
              <a:rPr lang="en-US" dirty="0" smtClean="0"/>
              <a:t>Obtain letter codes and IT grades from symbol for desired fit from Table 7–9</a:t>
            </a:r>
          </a:p>
          <a:p>
            <a:r>
              <a:rPr lang="en-US" dirty="0" smtClean="0"/>
              <a:t>Use Table A–11 (metric) or A–13 (inch) with IT grade numbers to obtain </a:t>
            </a:r>
            <a:r>
              <a:rPr lang="en-US" dirty="0" smtClean="0">
                <a:latin typeface="Symbol" pitchFamily="18" charset="2"/>
              </a:rPr>
              <a:t>D</a:t>
            </a:r>
            <a:r>
              <a:rPr lang="en-US" i="1" dirty="0" smtClean="0"/>
              <a:t>D </a:t>
            </a:r>
            <a:r>
              <a:rPr lang="en-US" dirty="0" smtClean="0"/>
              <a:t>for hole and </a:t>
            </a:r>
            <a:r>
              <a:rPr lang="en-US" dirty="0" err="1" smtClean="0">
                <a:latin typeface="Symbol" pitchFamily="18" charset="2"/>
              </a:rPr>
              <a:t>D</a:t>
            </a:r>
            <a:r>
              <a:rPr lang="en-US" i="1" dirty="0" err="1" smtClean="0"/>
              <a:t>d</a:t>
            </a:r>
            <a:r>
              <a:rPr lang="en-US" dirty="0" smtClean="0"/>
              <a:t> for shaft</a:t>
            </a:r>
          </a:p>
          <a:p>
            <a:r>
              <a:rPr lang="en-US" dirty="0" smtClean="0"/>
              <a:t>Use Table A–12 (metric) or A–14 (inch) with shaft letter code to obtain </a:t>
            </a:r>
            <a:r>
              <a:rPr lang="en-US" i="1" dirty="0" err="1" smtClean="0">
                <a:latin typeface="Symbol" pitchFamily="18" charset="2"/>
              </a:rPr>
              <a:t>d</a:t>
            </a:r>
            <a:r>
              <a:rPr lang="en-US" i="1" baseline="-25000" dirty="0" err="1" smtClean="0"/>
              <a:t>F</a:t>
            </a:r>
            <a:r>
              <a:rPr lang="en-US" i="1" baseline="-25000" dirty="0" smtClean="0"/>
              <a:t>  </a:t>
            </a:r>
            <a:r>
              <a:rPr lang="en-US" dirty="0" smtClean="0"/>
              <a:t>for shaft</a:t>
            </a:r>
          </a:p>
          <a:p>
            <a:r>
              <a:rPr lang="en-US" dirty="0" smtClean="0"/>
              <a:t>For hole</a:t>
            </a:r>
          </a:p>
          <a:p>
            <a:endParaRPr lang="en-US" dirty="0" smtClean="0"/>
          </a:p>
          <a:p>
            <a:r>
              <a:rPr lang="en-US" dirty="0" smtClean="0"/>
              <a:t>For shafts with clearance fits c, d, f, g, and h</a:t>
            </a:r>
          </a:p>
          <a:p>
            <a:endParaRPr lang="en-US" dirty="0" smtClean="0"/>
          </a:p>
          <a:p>
            <a:r>
              <a:rPr lang="en-US" dirty="0" smtClean="0"/>
              <a:t>For shafts with interference fits k, n, p, s, and u</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2409825" y="4114800"/>
            <a:ext cx="6124575" cy="44767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981200" y="5105400"/>
            <a:ext cx="6572250" cy="361950"/>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2009775" y="5943600"/>
            <a:ext cx="6610350" cy="38100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7–7</a:t>
            </a:r>
          </a:p>
        </p:txBody>
      </p:sp>
      <p:pic>
        <p:nvPicPr>
          <p:cNvPr id="149506" name="Picture 2"/>
          <p:cNvPicPr>
            <a:picLocks noChangeAspect="1" noChangeArrowheads="1"/>
          </p:cNvPicPr>
          <p:nvPr/>
        </p:nvPicPr>
        <p:blipFill>
          <a:blip r:embed="rId2" cstate="print"/>
          <a:srcRect/>
          <a:stretch>
            <a:fillRect/>
          </a:stretch>
        </p:blipFill>
        <p:spPr bwMode="auto">
          <a:xfrm>
            <a:off x="381000" y="762000"/>
            <a:ext cx="8763000" cy="495300"/>
          </a:xfrm>
          <a:prstGeom prst="rect">
            <a:avLst/>
          </a:prstGeom>
          <a:noFill/>
          <a:ln w="9525">
            <a:noFill/>
            <a:miter lim="800000"/>
            <a:headEnd/>
            <a:tailEnd/>
          </a:ln>
        </p:spPr>
      </p:pic>
      <p:pic>
        <p:nvPicPr>
          <p:cNvPr id="149507" name="Picture 3"/>
          <p:cNvPicPr>
            <a:picLocks noChangeAspect="1" noChangeArrowheads="1"/>
          </p:cNvPicPr>
          <p:nvPr/>
        </p:nvPicPr>
        <p:blipFill>
          <a:blip r:embed="rId3" cstate="print"/>
          <a:srcRect/>
          <a:stretch>
            <a:fillRect/>
          </a:stretch>
        </p:blipFill>
        <p:spPr bwMode="auto">
          <a:xfrm>
            <a:off x="419100" y="1485900"/>
            <a:ext cx="8705850" cy="4181475"/>
          </a:xfrm>
          <a:prstGeom prst="rect">
            <a:avLst/>
          </a:prstGeom>
          <a:noFill/>
          <a:ln w="9525">
            <a:noFill/>
            <a:miter lim="800000"/>
            <a:headEnd/>
            <a:tailEnd/>
          </a:ln>
        </p:spPr>
      </p:pic>
      <p:pic>
        <p:nvPicPr>
          <p:cNvPr id="149508" name="Picture 4"/>
          <p:cNvPicPr>
            <a:picLocks noChangeAspect="1" noChangeArrowheads="1"/>
          </p:cNvPicPr>
          <p:nvPr/>
        </p:nvPicPr>
        <p:blipFill>
          <a:blip r:embed="rId4" cstate="print"/>
          <a:srcRect/>
          <a:stretch>
            <a:fillRect/>
          </a:stretch>
        </p:blipFill>
        <p:spPr bwMode="auto">
          <a:xfrm>
            <a:off x="381000" y="1219200"/>
            <a:ext cx="876300" cy="295275"/>
          </a:xfrm>
          <a:prstGeom prst="rect">
            <a:avLst/>
          </a:prstGeom>
          <a:noFill/>
          <a:ln w="9525">
            <a:noFill/>
            <a:miter lim="800000"/>
            <a:headEnd/>
            <a:tailEnd/>
          </a:ln>
        </p:spPr>
      </p:pic>
      <p:pic>
        <p:nvPicPr>
          <p:cNvPr id="147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52578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5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46482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329565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1000" y="27432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7–8</a:t>
            </a:r>
          </a:p>
        </p:txBody>
      </p:sp>
      <p:pic>
        <p:nvPicPr>
          <p:cNvPr id="150530" name="Picture 2"/>
          <p:cNvPicPr>
            <a:picLocks noChangeAspect="1" noChangeArrowheads="1"/>
          </p:cNvPicPr>
          <p:nvPr/>
        </p:nvPicPr>
        <p:blipFill>
          <a:blip r:embed="rId2" cstate="print"/>
          <a:srcRect/>
          <a:stretch>
            <a:fillRect/>
          </a:stretch>
        </p:blipFill>
        <p:spPr bwMode="auto">
          <a:xfrm>
            <a:off x="381000" y="762000"/>
            <a:ext cx="8686800" cy="390525"/>
          </a:xfrm>
          <a:prstGeom prst="rect">
            <a:avLst/>
          </a:prstGeom>
          <a:noFill/>
          <a:ln w="9525">
            <a:noFill/>
            <a:miter lim="800000"/>
            <a:headEnd/>
            <a:tailEnd/>
          </a:ln>
        </p:spPr>
      </p:pic>
      <p:pic>
        <p:nvPicPr>
          <p:cNvPr id="150531" name="Picture 3"/>
          <p:cNvPicPr>
            <a:picLocks noChangeAspect="1" noChangeArrowheads="1"/>
          </p:cNvPicPr>
          <p:nvPr/>
        </p:nvPicPr>
        <p:blipFill>
          <a:blip r:embed="rId3" cstate="print"/>
          <a:srcRect/>
          <a:stretch>
            <a:fillRect/>
          </a:stretch>
        </p:blipFill>
        <p:spPr bwMode="auto">
          <a:xfrm>
            <a:off x="419100" y="1524000"/>
            <a:ext cx="8686800" cy="3819525"/>
          </a:xfrm>
          <a:prstGeom prst="rect">
            <a:avLst/>
          </a:prstGeom>
          <a:noFill/>
          <a:ln w="9525">
            <a:noFill/>
            <a:miter lim="800000"/>
            <a:headEnd/>
            <a:tailEnd/>
          </a:ln>
        </p:spPr>
      </p:pic>
      <p:pic>
        <p:nvPicPr>
          <p:cNvPr id="150532" name="Picture 4"/>
          <p:cNvPicPr>
            <a:picLocks noChangeAspect="1" noChangeArrowheads="1"/>
          </p:cNvPicPr>
          <p:nvPr/>
        </p:nvPicPr>
        <p:blipFill>
          <a:blip r:embed="rId4" cstate="print"/>
          <a:srcRect/>
          <a:stretch>
            <a:fillRect/>
          </a:stretch>
        </p:blipFill>
        <p:spPr bwMode="auto">
          <a:xfrm>
            <a:off x="381000" y="1295400"/>
            <a:ext cx="952500" cy="314325"/>
          </a:xfrm>
          <a:prstGeom prst="rect">
            <a:avLst/>
          </a:prstGeom>
          <a:noFill/>
          <a:ln w="9525">
            <a:noFill/>
            <a:miter lim="800000"/>
            <a:headEnd/>
            <a:tailEnd/>
          </a:ln>
        </p:spPr>
      </p:pic>
      <p:pic>
        <p:nvPicPr>
          <p:cNvPr id="146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50292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6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075" y="44196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6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075" y="3157537"/>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64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075" y="2514600"/>
            <a:ext cx="819150"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Interference Fits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Interference fit generates pressure at interface</a:t>
            </a:r>
          </a:p>
          <a:p>
            <a:r>
              <a:rPr lang="en-US" dirty="0" smtClean="0"/>
              <a:t>Need to ensure stresses are acceptable</a:t>
            </a:r>
          </a:p>
          <a:p>
            <a:r>
              <a:rPr lang="en-US" dirty="0" smtClean="0"/>
              <a:t>Treat shaft as cylinder with uniform external pressure</a:t>
            </a:r>
          </a:p>
          <a:p>
            <a:r>
              <a:rPr lang="en-US" dirty="0" smtClean="0"/>
              <a:t>Treat hub as hollow cylinder with uniform internal pressure</a:t>
            </a:r>
          </a:p>
          <a:p>
            <a:r>
              <a:rPr lang="en-US" dirty="0" smtClean="0"/>
              <a:t>These situations were developed in Ch. 3 and will be adapted here</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Interference Fits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The pressure at the interface, from Eq. (3–56) converted into terms of diameters,</a:t>
            </a:r>
          </a:p>
          <a:p>
            <a:endParaRPr lang="en-US" dirty="0" smtClean="0"/>
          </a:p>
          <a:p>
            <a:endParaRPr lang="en-US" dirty="0" smtClean="0"/>
          </a:p>
          <a:p>
            <a:r>
              <a:rPr lang="en-US" dirty="0" smtClean="0"/>
              <a:t>If both members are of the same material,</a:t>
            </a:r>
          </a:p>
          <a:p>
            <a:endParaRPr lang="en-US" dirty="0" smtClean="0"/>
          </a:p>
          <a:p>
            <a:endParaRPr lang="en-US" dirty="0" smtClean="0"/>
          </a:p>
          <a:p>
            <a:r>
              <a:rPr lang="en-US" i="1" dirty="0" smtClean="0">
                <a:latin typeface="Symbol" pitchFamily="18" charset="2"/>
              </a:rPr>
              <a:t>d</a:t>
            </a:r>
            <a:r>
              <a:rPr lang="en-US" dirty="0" smtClean="0"/>
              <a:t> is </a:t>
            </a:r>
            <a:r>
              <a:rPr lang="en-US" i="1" dirty="0" err="1" smtClean="0"/>
              <a:t>diametral</a:t>
            </a:r>
            <a:r>
              <a:rPr lang="en-US" dirty="0" smtClean="0"/>
              <a:t> interference</a:t>
            </a:r>
          </a:p>
          <a:p>
            <a:endParaRPr lang="en-US" i="1" dirty="0" smtClean="0"/>
          </a:p>
          <a:p>
            <a:r>
              <a:rPr lang="en-US" dirty="0" smtClean="0"/>
              <a:t>Taking into account the tolerances,</a:t>
            </a:r>
          </a:p>
        </p:txBody>
      </p:sp>
      <p:pic>
        <p:nvPicPr>
          <p:cNvPr id="5" name="Picture 4"/>
          <p:cNvPicPr>
            <a:picLocks noChangeAspect="1" noChangeArrowheads="1"/>
          </p:cNvPicPr>
          <p:nvPr/>
        </p:nvPicPr>
        <p:blipFill>
          <a:blip r:embed="rId2" cstate="print"/>
          <a:srcRect/>
          <a:stretch>
            <a:fillRect/>
          </a:stretch>
        </p:blipFill>
        <p:spPr bwMode="auto">
          <a:xfrm>
            <a:off x="1676400" y="1581150"/>
            <a:ext cx="7058025" cy="1047750"/>
          </a:xfrm>
          <a:prstGeom prst="rect">
            <a:avLst/>
          </a:prstGeom>
          <a:noFill/>
          <a:ln w="9525">
            <a:noFill/>
            <a:miter lim="800000"/>
            <a:headEnd/>
            <a:tailEnd/>
          </a:ln>
        </p:spPr>
      </p:pic>
      <p:pic>
        <p:nvPicPr>
          <p:cNvPr id="6" name="Picture 5"/>
          <p:cNvPicPr>
            <a:picLocks noChangeAspect="1" noChangeArrowheads="1"/>
          </p:cNvPicPr>
          <p:nvPr/>
        </p:nvPicPr>
        <p:blipFill>
          <a:blip r:embed="rId3" cstate="print"/>
          <a:srcRect/>
          <a:stretch>
            <a:fillRect/>
          </a:stretch>
        </p:blipFill>
        <p:spPr bwMode="auto">
          <a:xfrm>
            <a:off x="2571750" y="2971800"/>
            <a:ext cx="6191250" cy="771525"/>
          </a:xfrm>
          <a:prstGeom prst="rect">
            <a:avLst/>
          </a:prstGeom>
          <a:noFill/>
          <a:ln w="9525">
            <a:noFill/>
            <a:miter lim="800000"/>
            <a:headEnd/>
            <a:tailEnd/>
          </a:ln>
        </p:spPr>
      </p:pic>
      <p:pic>
        <p:nvPicPr>
          <p:cNvPr id="7" name="Picture 6"/>
          <p:cNvPicPr>
            <a:picLocks noChangeAspect="1" noChangeArrowheads="1"/>
          </p:cNvPicPr>
          <p:nvPr/>
        </p:nvPicPr>
        <p:blipFill>
          <a:blip r:embed="rId4" cstate="print"/>
          <a:srcRect/>
          <a:stretch>
            <a:fillRect/>
          </a:stretch>
        </p:blipFill>
        <p:spPr bwMode="auto">
          <a:xfrm>
            <a:off x="3352800" y="4343400"/>
            <a:ext cx="5372100" cy="400050"/>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3200400" y="5257800"/>
            <a:ext cx="5543550" cy="400050"/>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3200400" y="5715000"/>
            <a:ext cx="5562600" cy="323850"/>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in Interference Fits</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From </a:t>
            </a:r>
            <a:r>
              <a:rPr lang="en-US" dirty="0" err="1" smtClean="0"/>
              <a:t>Eqs</a:t>
            </a:r>
            <a:r>
              <a:rPr lang="en-US" dirty="0" smtClean="0"/>
              <a:t>. (3–58) and (3–59), with radii converted to diameters, the tangential stresses at the interface are</a:t>
            </a:r>
          </a:p>
          <a:p>
            <a:endParaRPr lang="en-US" dirty="0" smtClean="0"/>
          </a:p>
          <a:p>
            <a:endParaRPr lang="en-US" dirty="0" smtClean="0"/>
          </a:p>
          <a:p>
            <a:endParaRPr lang="en-US" dirty="0" smtClean="0"/>
          </a:p>
          <a:p>
            <a:endParaRPr lang="en-US" dirty="0" smtClean="0"/>
          </a:p>
          <a:p>
            <a:r>
              <a:rPr lang="en-US" dirty="0" smtClean="0"/>
              <a:t>The radial stresses at the interface are simply</a:t>
            </a:r>
          </a:p>
          <a:p>
            <a:endParaRPr lang="en-US" dirty="0" smtClean="0"/>
          </a:p>
          <a:p>
            <a:endParaRPr lang="en-US" dirty="0" smtClean="0"/>
          </a:p>
          <a:p>
            <a:endParaRPr lang="en-US" dirty="0" smtClean="0"/>
          </a:p>
          <a:p>
            <a:r>
              <a:rPr lang="en-US" dirty="0" smtClean="0"/>
              <a:t>The tangential and radial stresses are orthogonal and can be combined using a failure theory</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3124200" y="1600200"/>
            <a:ext cx="5648325" cy="7620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381375" y="2611438"/>
            <a:ext cx="5391150" cy="628650"/>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3581400" y="3875088"/>
            <a:ext cx="5200650" cy="31432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3648075" y="4438650"/>
            <a:ext cx="5133975" cy="361950"/>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Torque Transmission from Interference Fit</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Estimate the torque that can be transmitted through interference fit by friction analysis at interface</a:t>
            </a:r>
          </a:p>
          <a:p>
            <a:endParaRPr lang="en-US" dirty="0" smtClean="0"/>
          </a:p>
          <a:p>
            <a:endParaRPr lang="en-US" dirty="0" smtClean="0"/>
          </a:p>
          <a:p>
            <a:endParaRPr lang="en-US" dirty="0" smtClean="0"/>
          </a:p>
          <a:p>
            <a:r>
              <a:rPr lang="en-US" dirty="0" smtClean="0"/>
              <a:t>Use the minimum interference to determine the minimum pressure to find the maximum torque that the joint should be expected to transmit.</a:t>
            </a:r>
          </a:p>
          <a:p>
            <a:endParaRPr lang="en-US" dirty="0" smtClean="0"/>
          </a:p>
          <a:p>
            <a:endParaRPr lang="en-US" dirty="0" smtClean="0"/>
          </a:p>
          <a:p>
            <a:endParaRPr lang="en-US" dirty="0" smtClean="0"/>
          </a:p>
          <a:p>
            <a:endParaRPr lang="en-US" dirty="0"/>
          </a:p>
        </p:txBody>
      </p:sp>
      <p:pic>
        <p:nvPicPr>
          <p:cNvPr id="5" name="Picture 7"/>
          <p:cNvPicPr>
            <a:picLocks noChangeAspect="1" noChangeArrowheads="1"/>
          </p:cNvPicPr>
          <p:nvPr/>
        </p:nvPicPr>
        <p:blipFill>
          <a:blip r:embed="rId2" cstate="print"/>
          <a:srcRect/>
          <a:stretch>
            <a:fillRect/>
          </a:stretch>
        </p:blipFill>
        <p:spPr bwMode="auto">
          <a:xfrm>
            <a:off x="1600200" y="1676400"/>
            <a:ext cx="6972300" cy="342900"/>
          </a:xfrm>
          <a:prstGeom prst="rect">
            <a:avLst/>
          </a:prstGeom>
          <a:noFill/>
          <a:ln w="9525">
            <a:noFill/>
            <a:miter lim="800000"/>
            <a:headEnd/>
            <a:tailEnd/>
          </a:ln>
        </p:spPr>
      </p:pic>
      <p:pic>
        <p:nvPicPr>
          <p:cNvPr id="6" name="Picture 8"/>
          <p:cNvPicPr>
            <a:picLocks noChangeAspect="1" noChangeArrowheads="1"/>
          </p:cNvPicPr>
          <p:nvPr/>
        </p:nvPicPr>
        <p:blipFill>
          <a:blip r:embed="rId3" cstate="print"/>
          <a:srcRect/>
          <a:stretch>
            <a:fillRect/>
          </a:stretch>
        </p:blipFill>
        <p:spPr bwMode="auto">
          <a:xfrm>
            <a:off x="2667000" y="2133600"/>
            <a:ext cx="5915025" cy="7334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and Disassembly</a:t>
            </a:r>
            <a:endParaRPr lang="en-US" dirty="0"/>
          </a:p>
        </p:txBody>
      </p:sp>
      <p:pic>
        <p:nvPicPr>
          <p:cNvPr id="5" name="Picture 4" descr="bud29281_0705"/>
          <p:cNvPicPr>
            <a:picLocks noChangeAspect="1" noChangeArrowheads="1"/>
          </p:cNvPicPr>
          <p:nvPr/>
        </p:nvPicPr>
        <p:blipFill>
          <a:blip r:embed="rId2" cstate="print"/>
          <a:srcRect t="14744"/>
          <a:stretch>
            <a:fillRect/>
          </a:stretch>
        </p:blipFill>
        <p:spPr bwMode="auto">
          <a:xfrm>
            <a:off x="1905000" y="1066800"/>
            <a:ext cx="5029200" cy="1762491"/>
          </a:xfrm>
          <a:prstGeom prst="rect">
            <a:avLst/>
          </a:prstGeom>
          <a:noFill/>
        </p:spPr>
      </p:pic>
      <p:pic>
        <p:nvPicPr>
          <p:cNvPr id="6" name="Picture 4" descr="bud29281_0706"/>
          <p:cNvPicPr>
            <a:picLocks noChangeAspect="1" noChangeArrowheads="1"/>
          </p:cNvPicPr>
          <p:nvPr/>
        </p:nvPicPr>
        <p:blipFill>
          <a:blip r:embed="rId3" cstate="print"/>
          <a:srcRect t="12198"/>
          <a:stretch>
            <a:fillRect/>
          </a:stretch>
        </p:blipFill>
        <p:spPr bwMode="auto">
          <a:xfrm>
            <a:off x="1676400" y="3429000"/>
            <a:ext cx="5486400" cy="2742543"/>
          </a:xfrm>
          <a:prstGeom prst="rect">
            <a:avLst/>
          </a:prstGeom>
          <a:noFill/>
        </p:spPr>
      </p:pic>
      <p:sp>
        <p:nvSpPr>
          <p:cNvPr id="9" name="TextBox 8"/>
          <p:cNvSpPr txBox="1"/>
          <p:nvPr/>
        </p:nvSpPr>
        <p:spPr>
          <a:xfrm>
            <a:off x="3581400" y="2819400"/>
            <a:ext cx="1371600" cy="400110"/>
          </a:xfrm>
          <a:prstGeom prst="rect">
            <a:avLst/>
          </a:prstGeom>
          <a:noFill/>
        </p:spPr>
        <p:txBody>
          <a:bodyPr wrap="square" rtlCol="0">
            <a:spAutoFit/>
          </a:bodyPr>
          <a:lstStyle/>
          <a:p>
            <a:r>
              <a:rPr lang="en-US" sz="2000" dirty="0" smtClean="0"/>
              <a:t>Fig. </a:t>
            </a:r>
            <a:r>
              <a:rPr lang="en-US" sz="2000" dirty="0"/>
              <a:t>7–5</a:t>
            </a:r>
            <a:endParaRPr lang="en-US" sz="2000" dirty="0" smtClean="0"/>
          </a:p>
        </p:txBody>
      </p:sp>
      <p:sp>
        <p:nvSpPr>
          <p:cNvPr id="10" name="TextBox 9"/>
          <p:cNvSpPr txBox="1"/>
          <p:nvPr/>
        </p:nvSpPr>
        <p:spPr>
          <a:xfrm>
            <a:off x="3733800" y="6172200"/>
            <a:ext cx="1371600" cy="400110"/>
          </a:xfrm>
          <a:prstGeom prst="rect">
            <a:avLst/>
          </a:prstGeom>
          <a:noFill/>
        </p:spPr>
        <p:txBody>
          <a:bodyPr wrap="square" rtlCol="0">
            <a:spAutoFit/>
          </a:bodyPr>
          <a:lstStyle/>
          <a:p>
            <a:r>
              <a:rPr lang="en-US" sz="2000" dirty="0" smtClean="0"/>
              <a:t>Fig. </a:t>
            </a:r>
            <a:r>
              <a:rPr lang="en-US" sz="2000" dirty="0"/>
              <a:t>7–6</a:t>
            </a:r>
            <a:endParaRPr lang="en-US" sz="2000"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and Disassembly</a:t>
            </a:r>
            <a:endParaRPr lang="en-US" dirty="0"/>
          </a:p>
        </p:txBody>
      </p:sp>
      <p:pic>
        <p:nvPicPr>
          <p:cNvPr id="7" name="Picture 5" descr="bud29281_0707"/>
          <p:cNvPicPr>
            <a:picLocks noChangeAspect="1" noChangeArrowheads="1"/>
          </p:cNvPicPr>
          <p:nvPr/>
        </p:nvPicPr>
        <p:blipFill>
          <a:blip r:embed="rId2" cstate="print"/>
          <a:srcRect t="10057"/>
          <a:stretch>
            <a:fillRect/>
          </a:stretch>
        </p:blipFill>
        <p:spPr bwMode="auto">
          <a:xfrm>
            <a:off x="1905000" y="762000"/>
            <a:ext cx="5488246" cy="2362200"/>
          </a:xfrm>
          <a:prstGeom prst="rect">
            <a:avLst/>
          </a:prstGeom>
          <a:noFill/>
        </p:spPr>
      </p:pic>
      <p:pic>
        <p:nvPicPr>
          <p:cNvPr id="8" name="Picture 5" descr="bud29281_0708"/>
          <p:cNvPicPr>
            <a:picLocks noChangeAspect="1" noChangeArrowheads="1"/>
          </p:cNvPicPr>
          <p:nvPr/>
        </p:nvPicPr>
        <p:blipFill>
          <a:blip r:embed="rId3" cstate="print"/>
          <a:srcRect l="9067" t="4958" r="7518"/>
          <a:stretch>
            <a:fillRect/>
          </a:stretch>
        </p:blipFill>
        <p:spPr bwMode="auto">
          <a:xfrm>
            <a:off x="3048000" y="3733800"/>
            <a:ext cx="3139484" cy="2616549"/>
          </a:xfrm>
          <a:prstGeom prst="rect">
            <a:avLst/>
          </a:prstGeom>
          <a:noFill/>
        </p:spPr>
      </p:pic>
      <p:sp>
        <p:nvSpPr>
          <p:cNvPr id="9" name="TextBox 8"/>
          <p:cNvSpPr txBox="1"/>
          <p:nvPr/>
        </p:nvSpPr>
        <p:spPr>
          <a:xfrm>
            <a:off x="3962400" y="3124200"/>
            <a:ext cx="1371600" cy="400110"/>
          </a:xfrm>
          <a:prstGeom prst="rect">
            <a:avLst/>
          </a:prstGeom>
          <a:noFill/>
        </p:spPr>
        <p:txBody>
          <a:bodyPr wrap="square" rtlCol="0">
            <a:spAutoFit/>
          </a:bodyPr>
          <a:lstStyle/>
          <a:p>
            <a:r>
              <a:rPr lang="en-US" sz="2000" dirty="0" smtClean="0"/>
              <a:t>Fig. </a:t>
            </a:r>
            <a:r>
              <a:rPr lang="en-US" sz="2000" dirty="0"/>
              <a:t>7–7</a:t>
            </a:r>
            <a:endParaRPr lang="en-US" sz="2000" dirty="0" smtClean="0"/>
          </a:p>
        </p:txBody>
      </p:sp>
      <p:sp>
        <p:nvSpPr>
          <p:cNvPr id="10" name="TextBox 9"/>
          <p:cNvSpPr txBox="1"/>
          <p:nvPr/>
        </p:nvSpPr>
        <p:spPr>
          <a:xfrm>
            <a:off x="3886200" y="6324600"/>
            <a:ext cx="1371600" cy="400110"/>
          </a:xfrm>
          <a:prstGeom prst="rect">
            <a:avLst/>
          </a:prstGeom>
          <a:noFill/>
        </p:spPr>
        <p:txBody>
          <a:bodyPr wrap="square" rtlCol="0">
            <a:spAutoFit/>
          </a:bodyPr>
          <a:lstStyle/>
          <a:p>
            <a:r>
              <a:rPr lang="en-US" sz="2000" dirty="0" smtClean="0"/>
              <a:t>Fig. </a:t>
            </a:r>
            <a:r>
              <a:rPr lang="en-US" sz="2000" dirty="0"/>
              <a:t>7–8</a:t>
            </a:r>
            <a:endParaRPr lang="en-US" sz="20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Design for Stress</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Stresses are only evaluated at critical locations</a:t>
            </a:r>
          </a:p>
          <a:p>
            <a:r>
              <a:rPr lang="en-US" dirty="0" smtClean="0"/>
              <a:t>Critical locations are usually	</a:t>
            </a:r>
          </a:p>
          <a:p>
            <a:pPr lvl="1"/>
            <a:r>
              <a:rPr lang="en-US" dirty="0" smtClean="0"/>
              <a:t>On the outer surface</a:t>
            </a:r>
          </a:p>
          <a:p>
            <a:pPr lvl="1"/>
            <a:r>
              <a:rPr lang="en-US" dirty="0" smtClean="0"/>
              <a:t>Where the bending moment is large</a:t>
            </a:r>
          </a:p>
          <a:p>
            <a:pPr lvl="1"/>
            <a:r>
              <a:rPr lang="en-US" dirty="0" smtClean="0"/>
              <a:t>Where the torque is present</a:t>
            </a:r>
          </a:p>
          <a:p>
            <a:pPr lvl="1"/>
            <a:r>
              <a:rPr lang="en-US" dirty="0" smtClean="0"/>
              <a:t>Where stress concentrations exist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Standard stress equations can be customized for shafts for convenience</a:t>
            </a:r>
          </a:p>
          <a:p>
            <a:r>
              <a:rPr lang="en-US" dirty="0" smtClean="0"/>
              <a:t>Axial loads are generally small and constant, so will be ignored in this section</a:t>
            </a:r>
          </a:p>
          <a:p>
            <a:r>
              <a:rPr lang="en-US" dirty="0" smtClean="0"/>
              <a:t>Standard alternating and midrange stresses</a:t>
            </a:r>
          </a:p>
          <a:p>
            <a:endParaRPr lang="en-US" dirty="0" smtClean="0"/>
          </a:p>
          <a:p>
            <a:endParaRPr lang="en-US" dirty="0" smtClean="0"/>
          </a:p>
          <a:p>
            <a:endParaRPr lang="en-US" dirty="0" smtClean="0"/>
          </a:p>
          <a:p>
            <a:r>
              <a:rPr lang="en-US" dirty="0" smtClean="0"/>
              <a:t>Customized for round shafts</a:t>
            </a:r>
            <a:endParaRPr lang="en-US" dirty="0"/>
          </a:p>
        </p:txBody>
      </p:sp>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81400"/>
            <a:ext cx="69818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2914650"/>
            <a:ext cx="7067550" cy="666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850" y="4648200"/>
            <a:ext cx="71437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2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475" y="5486400"/>
            <a:ext cx="70961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Combine stresses into von </a:t>
            </a:r>
            <a:r>
              <a:rPr lang="en-US" dirty="0" err="1" smtClean="0"/>
              <a:t>Mises</a:t>
            </a:r>
            <a:r>
              <a:rPr lang="en-US" dirty="0" smtClean="0"/>
              <a:t> stresses</a:t>
            </a:r>
          </a:p>
          <a:p>
            <a:endParaRPr lang="en-US" dirty="0" smtClean="0"/>
          </a:p>
          <a:p>
            <a:endParaRPr lang="en-US" dirty="0" smtClean="0"/>
          </a:p>
          <a:p>
            <a:endParaRPr lang="en-US" dirty="0" smtClean="0"/>
          </a:p>
          <a:p>
            <a:endParaRPr lang="en-US" dirty="0" smtClean="0"/>
          </a:p>
          <a:p>
            <a:endParaRPr lang="en-US" dirty="0" smtClean="0"/>
          </a:p>
        </p:txBody>
      </p:sp>
      <p:pic>
        <p:nvPicPr>
          <p:cNvPr id="5" name="Picture 7"/>
          <p:cNvPicPr>
            <a:picLocks noChangeAspect="1" noChangeArrowheads="1"/>
          </p:cNvPicPr>
          <p:nvPr/>
        </p:nvPicPr>
        <p:blipFill>
          <a:blip r:embed="rId2" cstate="print"/>
          <a:srcRect/>
          <a:stretch>
            <a:fillRect/>
          </a:stretch>
        </p:blipFill>
        <p:spPr bwMode="auto">
          <a:xfrm>
            <a:off x="1295400" y="1295400"/>
            <a:ext cx="7658100" cy="857250"/>
          </a:xfrm>
          <a:prstGeom prst="rect">
            <a:avLst/>
          </a:prstGeom>
          <a:noFill/>
          <a:ln w="9525">
            <a:noFill/>
            <a:miter lim="800000"/>
            <a:headEnd/>
            <a:tailEnd/>
          </a:ln>
        </p:spPr>
      </p:pic>
      <p:pic>
        <p:nvPicPr>
          <p:cNvPr id="6" name="Picture 8"/>
          <p:cNvPicPr>
            <a:picLocks noChangeAspect="1" noChangeArrowheads="1"/>
          </p:cNvPicPr>
          <p:nvPr/>
        </p:nvPicPr>
        <p:blipFill>
          <a:blip r:embed="rId3" cstate="print"/>
          <a:srcRect/>
          <a:stretch>
            <a:fillRect/>
          </a:stretch>
        </p:blipFill>
        <p:spPr bwMode="auto">
          <a:xfrm>
            <a:off x="1190625" y="2325687"/>
            <a:ext cx="7762875" cy="8953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Substitute von </a:t>
            </a:r>
            <a:r>
              <a:rPr lang="en-US" dirty="0" err="1" smtClean="0"/>
              <a:t>Mises</a:t>
            </a:r>
            <a:r>
              <a:rPr lang="en-US" dirty="0" smtClean="0"/>
              <a:t> stresses into failure criteria equation.  For example, using modified Goodman line,</a:t>
            </a:r>
          </a:p>
          <a:p>
            <a:endParaRPr lang="en-US" dirty="0" smtClean="0"/>
          </a:p>
          <a:p>
            <a:endParaRPr lang="en-US" dirty="0" smtClean="0"/>
          </a:p>
          <a:p>
            <a:endParaRPr lang="en-US" dirty="0" smtClean="0"/>
          </a:p>
          <a:p>
            <a:endParaRPr lang="en-US" dirty="0" smtClean="0"/>
          </a:p>
          <a:p>
            <a:endParaRPr lang="en-US" dirty="0" smtClean="0"/>
          </a:p>
          <a:p>
            <a:r>
              <a:rPr lang="en-US" dirty="0" smtClean="0"/>
              <a:t>Solving for </a:t>
            </a:r>
            <a:r>
              <a:rPr lang="en-US" i="1" dirty="0" smtClean="0"/>
              <a:t>d</a:t>
            </a:r>
            <a:r>
              <a:rPr lang="en-US" dirty="0" smtClean="0"/>
              <a:t> is convenient for design purposes</a:t>
            </a:r>
            <a:endParaRPr lang="en-US" dirty="0"/>
          </a:p>
        </p:txBody>
      </p:sp>
      <p:pic>
        <p:nvPicPr>
          <p:cNvPr id="99331" name="Picture 3"/>
          <p:cNvPicPr>
            <a:picLocks noChangeAspect="1" noChangeArrowheads="1"/>
          </p:cNvPicPr>
          <p:nvPr/>
        </p:nvPicPr>
        <p:blipFill>
          <a:blip r:embed="rId2" cstate="print"/>
          <a:srcRect/>
          <a:stretch>
            <a:fillRect/>
          </a:stretch>
        </p:blipFill>
        <p:spPr bwMode="auto">
          <a:xfrm>
            <a:off x="3581400" y="1676400"/>
            <a:ext cx="1800225" cy="838200"/>
          </a:xfrm>
          <a:prstGeom prst="rect">
            <a:avLst/>
          </a:prstGeom>
          <a:noFill/>
          <a:ln w="9525">
            <a:noFill/>
            <a:miter lim="800000"/>
            <a:headEnd/>
            <a:tailEnd/>
          </a:ln>
        </p:spPr>
      </p:pic>
      <p:pic>
        <p:nvPicPr>
          <p:cNvPr id="10" name="Picture 5"/>
          <p:cNvPicPr>
            <a:picLocks noChangeAspect="1" noChangeArrowheads="1"/>
          </p:cNvPicPr>
          <p:nvPr/>
        </p:nvPicPr>
        <p:blipFill>
          <a:blip r:embed="rId3" cstate="print"/>
          <a:srcRect/>
          <a:stretch>
            <a:fillRect/>
          </a:stretch>
        </p:blipFill>
        <p:spPr bwMode="auto">
          <a:xfrm>
            <a:off x="457200" y="2514600"/>
            <a:ext cx="8686800" cy="1200150"/>
          </a:xfrm>
          <a:prstGeom prst="rect">
            <a:avLst/>
          </a:prstGeom>
          <a:noFill/>
          <a:ln w="9525">
            <a:noFill/>
            <a:miter lim="800000"/>
            <a:headEnd/>
            <a:tailEnd/>
          </a:ln>
        </p:spPr>
      </p:pic>
      <p:pic>
        <p:nvPicPr>
          <p:cNvPr id="11" name="Picture 3"/>
          <p:cNvPicPr>
            <a:picLocks noChangeAspect="1" noChangeArrowheads="1"/>
          </p:cNvPicPr>
          <p:nvPr/>
        </p:nvPicPr>
        <p:blipFill>
          <a:blip r:embed="rId4" cstate="print"/>
          <a:srcRect/>
          <a:stretch>
            <a:fillRect/>
          </a:stretch>
        </p:blipFill>
        <p:spPr bwMode="auto">
          <a:xfrm>
            <a:off x="1219200" y="4419600"/>
            <a:ext cx="7258050" cy="14859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Similar approach can be taken with any of the fatigue failure criteria</a:t>
            </a:r>
          </a:p>
          <a:p>
            <a:r>
              <a:rPr lang="en-US" dirty="0" smtClean="0"/>
              <a:t>Equations are referred to by referencing both the Distortion Energy method of combining stresses and the fatigue failure locus name.  For example, </a:t>
            </a:r>
            <a:r>
              <a:rPr lang="en-US" i="1" dirty="0" smtClean="0"/>
              <a:t>DE-Goodman</a:t>
            </a:r>
            <a:r>
              <a:rPr lang="en-US" dirty="0" smtClean="0"/>
              <a:t>, </a:t>
            </a:r>
            <a:r>
              <a:rPr lang="en-US" i="1" dirty="0" smtClean="0"/>
              <a:t>DE-Gerber, </a:t>
            </a:r>
            <a:r>
              <a:rPr lang="en-US" dirty="0" smtClean="0"/>
              <a:t>etc.</a:t>
            </a:r>
          </a:p>
          <a:p>
            <a:r>
              <a:rPr lang="en-US" dirty="0" smtClean="0"/>
              <a:t>In analysis situation, can either use these customized equations for factor of safety, or can use standard approach from Ch. 6.</a:t>
            </a:r>
          </a:p>
          <a:p>
            <a:r>
              <a:rPr lang="en-US" dirty="0" smtClean="0"/>
              <a:t>In design situation, customized equations for </a:t>
            </a:r>
            <a:r>
              <a:rPr lang="en-US" i="1" dirty="0" smtClean="0"/>
              <a:t>d</a:t>
            </a:r>
            <a:r>
              <a:rPr lang="en-US" dirty="0" smtClean="0"/>
              <a:t> are much more convenient.</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838200"/>
            <a:ext cx="8534400" cy="533400"/>
          </a:xfrm>
        </p:spPr>
        <p:txBody>
          <a:bodyPr/>
          <a:lstStyle/>
          <a:p>
            <a:r>
              <a:rPr lang="en-US" i="1" dirty="0" smtClean="0"/>
              <a:t>DE-Gerber</a:t>
            </a:r>
            <a:endParaRPr lang="en-US" i="1" dirty="0"/>
          </a:p>
        </p:txBody>
      </p:sp>
      <p:pic>
        <p:nvPicPr>
          <p:cNvPr id="5" name="Picture 6"/>
          <p:cNvPicPr>
            <a:picLocks noChangeAspect="1" noChangeArrowheads="1"/>
          </p:cNvPicPr>
          <p:nvPr/>
        </p:nvPicPr>
        <p:blipFill>
          <a:blip r:embed="rId2" cstate="print"/>
          <a:srcRect/>
          <a:stretch>
            <a:fillRect/>
          </a:stretch>
        </p:blipFill>
        <p:spPr bwMode="auto">
          <a:xfrm>
            <a:off x="1438275" y="1371600"/>
            <a:ext cx="6638925" cy="111442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524000" y="2438400"/>
            <a:ext cx="6572250" cy="1085850"/>
          </a:xfrm>
          <a:prstGeom prst="rect">
            <a:avLst/>
          </a:prstGeom>
          <a:noFill/>
          <a:ln w="9525">
            <a:noFill/>
            <a:miter lim="800000"/>
            <a:headEnd/>
            <a:tailEnd/>
          </a:ln>
        </p:spPr>
      </p:pic>
      <p:pic>
        <p:nvPicPr>
          <p:cNvPr id="101378" name="Picture 2"/>
          <p:cNvPicPr>
            <a:picLocks noChangeAspect="1" noChangeArrowheads="1"/>
          </p:cNvPicPr>
          <p:nvPr/>
        </p:nvPicPr>
        <p:blipFill>
          <a:blip r:embed="rId4" cstate="print"/>
          <a:srcRect/>
          <a:stretch>
            <a:fillRect/>
          </a:stretch>
        </p:blipFill>
        <p:spPr bwMode="auto">
          <a:xfrm>
            <a:off x="1447800" y="4191000"/>
            <a:ext cx="3905250" cy="1447800"/>
          </a:xfrm>
          <a:prstGeom prst="rect">
            <a:avLst/>
          </a:prstGeom>
          <a:noFill/>
          <a:ln w="9525">
            <a:noFill/>
            <a:miter lim="800000"/>
            <a:headEnd/>
            <a:tailEnd/>
          </a:ln>
        </p:spPr>
      </p:pic>
      <p:sp>
        <p:nvSpPr>
          <p:cNvPr id="8" name="TextBox 7"/>
          <p:cNvSpPr txBox="1"/>
          <p:nvPr/>
        </p:nvSpPr>
        <p:spPr>
          <a:xfrm>
            <a:off x="914400" y="3733800"/>
            <a:ext cx="1524000" cy="461665"/>
          </a:xfrm>
          <a:prstGeom prst="rect">
            <a:avLst/>
          </a:prstGeom>
          <a:noFill/>
        </p:spPr>
        <p:txBody>
          <a:bodyPr wrap="square" rtlCol="0">
            <a:spAutoFit/>
          </a:bodyPr>
          <a:lstStyle/>
          <a:p>
            <a:r>
              <a:rPr lang="en-US" sz="2400" dirty="0" smtClean="0"/>
              <a:t>where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4267200"/>
            <a:ext cx="8239125" cy="100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Shaft Stresses</a:t>
            </a:r>
            <a:endParaRPr lang="en-US" dirty="0"/>
          </a:p>
        </p:txBody>
      </p:sp>
      <p:sp>
        <p:nvSpPr>
          <p:cNvPr id="3" name="Content Placeholder 2"/>
          <p:cNvSpPr>
            <a:spLocks noGrp="1"/>
          </p:cNvSpPr>
          <p:nvPr>
            <p:ph idx="1"/>
          </p:nvPr>
        </p:nvSpPr>
        <p:spPr>
          <a:xfrm>
            <a:off x="381000" y="723900"/>
            <a:ext cx="8534400" cy="5067300"/>
          </a:xfrm>
        </p:spPr>
        <p:txBody>
          <a:bodyPr/>
          <a:lstStyle/>
          <a:p>
            <a:r>
              <a:rPr lang="en-US" i="1" dirty="0" smtClean="0"/>
              <a:t>DE-ASME Elliptic</a:t>
            </a:r>
          </a:p>
          <a:p>
            <a:endParaRPr lang="en-US" i="1" dirty="0" smtClean="0"/>
          </a:p>
          <a:p>
            <a:endParaRPr lang="en-US" i="1" dirty="0" smtClean="0"/>
          </a:p>
          <a:p>
            <a:endParaRPr lang="en-US" i="1" dirty="0" smtClean="0"/>
          </a:p>
          <a:p>
            <a:endParaRPr lang="en-US" i="1" dirty="0" smtClean="0"/>
          </a:p>
          <a:p>
            <a:endParaRPr lang="en-US" i="1" dirty="0" smtClean="0"/>
          </a:p>
          <a:p>
            <a:endParaRPr lang="en-US" i="1" dirty="0" smtClean="0"/>
          </a:p>
          <a:p>
            <a:r>
              <a:rPr lang="en-US" i="1" dirty="0" smtClean="0"/>
              <a:t>DE-</a:t>
            </a:r>
            <a:r>
              <a:rPr lang="en-US" i="1" dirty="0" err="1" smtClean="0"/>
              <a:t>Soderberg</a:t>
            </a:r>
            <a:endParaRPr lang="en-US" i="1" dirty="0"/>
          </a:p>
        </p:txBody>
      </p:sp>
      <p:pic>
        <p:nvPicPr>
          <p:cNvPr id="133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5105400"/>
            <a:ext cx="69151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14600"/>
            <a:ext cx="8134350"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295400"/>
            <a:ext cx="812482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pic>
        <p:nvPicPr>
          <p:cNvPr id="131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39" r="15132" b="34976"/>
          <a:stretch/>
        </p:blipFill>
        <p:spPr bwMode="auto">
          <a:xfrm>
            <a:off x="457200" y="762000"/>
            <a:ext cx="8353425"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p>
            <a:r>
              <a:rPr lang="en-US" dirty="0" smtClean="0"/>
              <a:t>Shaft Stresses for Rotating Shaft</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For rotating shaft with steady bending and torsion</a:t>
            </a:r>
          </a:p>
          <a:p>
            <a:pPr lvl="1"/>
            <a:r>
              <a:rPr lang="en-US" dirty="0" smtClean="0"/>
              <a:t>Bending stress is completely reversed, since a stress element on the surface cycles from equal tension to compression during each rotation</a:t>
            </a:r>
          </a:p>
          <a:p>
            <a:pPr lvl="1"/>
            <a:r>
              <a:rPr lang="en-US" dirty="0" err="1" smtClean="0"/>
              <a:t>Torsional</a:t>
            </a:r>
            <a:r>
              <a:rPr lang="en-US" dirty="0" smtClean="0"/>
              <a:t> stress is steady</a:t>
            </a:r>
          </a:p>
          <a:p>
            <a:pPr lvl="1"/>
            <a:r>
              <a:rPr lang="en-US" dirty="0" smtClean="0"/>
              <a:t>Previous equations simplify with </a:t>
            </a:r>
            <a:r>
              <a:rPr lang="en-US" i="1" dirty="0" smtClean="0"/>
              <a:t>M</a:t>
            </a:r>
            <a:r>
              <a:rPr lang="en-US" i="1" baseline="-25000" dirty="0" smtClean="0"/>
              <a:t>m</a:t>
            </a:r>
            <a:r>
              <a:rPr lang="en-US" i="1" dirty="0" smtClean="0"/>
              <a:t> </a:t>
            </a:r>
            <a:r>
              <a:rPr lang="en-US" dirty="0" smtClean="0"/>
              <a:t>and </a:t>
            </a:r>
            <a:r>
              <a:rPr lang="en-US" i="1" dirty="0" smtClean="0"/>
              <a:t>T</a:t>
            </a:r>
            <a:r>
              <a:rPr lang="en-US" i="1" baseline="-25000" dirty="0" smtClean="0"/>
              <a:t>a</a:t>
            </a:r>
            <a:r>
              <a:rPr lang="en-US" dirty="0" smtClean="0"/>
              <a:t> equal to 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for Yielding in Shafts</a:t>
            </a:r>
            <a:endParaRPr lang="en-US" dirty="0"/>
          </a:p>
        </p:txBody>
      </p:sp>
      <p:sp>
        <p:nvSpPr>
          <p:cNvPr id="3" name="Content Placeholder 2"/>
          <p:cNvSpPr>
            <a:spLocks noGrp="1"/>
          </p:cNvSpPr>
          <p:nvPr>
            <p:ph idx="1"/>
          </p:nvPr>
        </p:nvSpPr>
        <p:spPr>
          <a:xfrm>
            <a:off x="381000" y="714375"/>
            <a:ext cx="8763000" cy="5715000"/>
          </a:xfrm>
        </p:spPr>
        <p:txBody>
          <a:bodyPr/>
          <a:lstStyle/>
          <a:p>
            <a:r>
              <a:rPr lang="en-US" dirty="0" smtClean="0"/>
              <a:t>Always necessary to consider static failure, even in fatigue situation</a:t>
            </a:r>
          </a:p>
          <a:p>
            <a:r>
              <a:rPr lang="en-US" dirty="0" err="1" smtClean="0"/>
              <a:t>Soderberg</a:t>
            </a:r>
            <a:r>
              <a:rPr lang="en-US" dirty="0" smtClean="0"/>
              <a:t> criteria inherently guards against yielding</a:t>
            </a:r>
          </a:p>
          <a:p>
            <a:r>
              <a:rPr lang="en-US" dirty="0" smtClean="0"/>
              <a:t>ASME-Elliptic criteria takes yielding into account, but is not entirely conservative</a:t>
            </a:r>
          </a:p>
          <a:p>
            <a:r>
              <a:rPr lang="en-US" dirty="0" smtClean="0"/>
              <a:t>Gerber and modified Goodman criteria require specific check for yielding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for Yielding in Shafts</a:t>
            </a:r>
            <a:endParaRPr lang="en-US" dirty="0"/>
          </a:p>
        </p:txBody>
      </p:sp>
      <p:sp>
        <p:nvSpPr>
          <p:cNvPr id="3" name="Content Placeholder 2"/>
          <p:cNvSpPr>
            <a:spLocks noGrp="1"/>
          </p:cNvSpPr>
          <p:nvPr>
            <p:ph idx="1"/>
          </p:nvPr>
        </p:nvSpPr>
        <p:spPr>
          <a:xfrm>
            <a:off x="381000" y="714375"/>
            <a:ext cx="8763000" cy="5715000"/>
          </a:xfrm>
        </p:spPr>
        <p:txBody>
          <a:bodyPr/>
          <a:lstStyle/>
          <a:p>
            <a:r>
              <a:rPr lang="en-US" dirty="0" smtClean="0"/>
              <a:t>Use von </a:t>
            </a:r>
            <a:r>
              <a:rPr lang="en-US" dirty="0" err="1" smtClean="0"/>
              <a:t>Mises</a:t>
            </a:r>
            <a:r>
              <a:rPr lang="en-US" dirty="0" smtClean="0"/>
              <a:t> maximum stress to check for yielding,</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Alternate simple check is to obtain conservative estimate of </a:t>
            </a:r>
            <a:r>
              <a:rPr lang="en-US" i="1" dirty="0" err="1" smtClean="0">
                <a:latin typeface="Symbol" pitchFamily="18" charset="2"/>
              </a:rPr>
              <a:t>s</a:t>
            </a:r>
            <a:r>
              <a:rPr lang="en-US" i="1" dirty="0" err="1" smtClean="0">
                <a:cs typeface="Times New Roman"/>
              </a:rPr>
              <a:t>'</a:t>
            </a:r>
            <a:r>
              <a:rPr lang="en-US" baseline="-25000" dirty="0" err="1" smtClean="0"/>
              <a:t>max</a:t>
            </a:r>
            <a:r>
              <a:rPr lang="en-US" dirty="0" smtClean="0"/>
              <a:t> by summing </a:t>
            </a:r>
            <a:r>
              <a:rPr lang="en-US" i="1" dirty="0" err="1" smtClean="0">
                <a:latin typeface="Symbol" pitchFamily="18" charset="2"/>
              </a:rPr>
              <a:t>s</a:t>
            </a:r>
            <a:r>
              <a:rPr lang="en-US" i="1" dirty="0" err="1" smtClean="0">
                <a:cs typeface="Times New Roman"/>
              </a:rPr>
              <a:t>'</a:t>
            </a:r>
            <a:r>
              <a:rPr lang="en-US" i="1" baseline="-25000" dirty="0" err="1" smtClean="0"/>
              <a:t>a</a:t>
            </a:r>
            <a:r>
              <a:rPr lang="en-US" dirty="0" smtClean="0"/>
              <a:t> and </a:t>
            </a:r>
            <a:r>
              <a:rPr lang="en-US" i="1" dirty="0" err="1" smtClean="0">
                <a:latin typeface="Symbol" pitchFamily="18" charset="2"/>
              </a:rPr>
              <a:t>s</a:t>
            </a:r>
            <a:r>
              <a:rPr lang="en-US" i="1" dirty="0" err="1" smtClean="0">
                <a:cs typeface="Times New Roman"/>
              </a:rPr>
              <a:t>'</a:t>
            </a:r>
            <a:r>
              <a:rPr lang="en-US" i="1" baseline="-25000" dirty="0" err="1" smtClean="0"/>
              <a:t>m</a:t>
            </a:r>
            <a:r>
              <a:rPr lang="en-US" dirty="0" smtClean="0"/>
              <a:t> </a:t>
            </a:r>
          </a:p>
          <a:p>
            <a:endParaRPr lang="en-US" dirty="0"/>
          </a:p>
        </p:txBody>
      </p:sp>
      <p:pic>
        <p:nvPicPr>
          <p:cNvPr id="5" name="Picture 3"/>
          <p:cNvPicPr>
            <a:picLocks noChangeAspect="1" noChangeArrowheads="1"/>
          </p:cNvPicPr>
          <p:nvPr/>
        </p:nvPicPr>
        <p:blipFill>
          <a:blip r:embed="rId3" cstate="print"/>
          <a:srcRect/>
          <a:stretch>
            <a:fillRect/>
          </a:stretch>
        </p:blipFill>
        <p:spPr bwMode="auto">
          <a:xfrm>
            <a:off x="1295400" y="1143000"/>
            <a:ext cx="7362825" cy="2009775"/>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3581400" y="3009900"/>
            <a:ext cx="5067300" cy="752475"/>
          </a:xfrm>
          <a:prstGeom prst="rect">
            <a:avLst/>
          </a:prstGeom>
          <a:noFill/>
          <a:ln w="9525">
            <a:noFill/>
            <a:miter lim="800000"/>
            <a:headEnd/>
            <a:tailEnd/>
          </a:ln>
        </p:spPr>
      </p:pic>
      <p:graphicFrame>
        <p:nvGraphicFramePr>
          <p:cNvPr id="102402" name="Object 2"/>
          <p:cNvGraphicFramePr>
            <a:graphicFrameLocks noChangeAspect="1"/>
          </p:cNvGraphicFramePr>
          <p:nvPr>
            <p:extLst>
              <p:ext uri="{D42A27DB-BD31-4B8C-83A1-F6EECF244321}">
                <p14:modId xmlns:p14="http://schemas.microsoft.com/office/powerpoint/2010/main" val="1720665616"/>
              </p:ext>
            </p:extLst>
          </p:nvPr>
        </p:nvGraphicFramePr>
        <p:xfrm>
          <a:off x="2971800" y="4724400"/>
          <a:ext cx="2163763" cy="533400"/>
        </p:xfrm>
        <a:graphic>
          <a:graphicData uri="http://schemas.openxmlformats.org/presentationml/2006/ole">
            <mc:AlternateContent xmlns:mc="http://schemas.openxmlformats.org/markup-compatibility/2006">
              <mc:Choice xmlns:v="urn:schemas-microsoft-com:vml" Requires="v">
                <p:oleObj spid="_x0000_s102413" name="Equation" r:id="rId5" imgW="927000" imgH="228600" progId="Equation.DSMT4">
                  <p:embed/>
                </p:oleObj>
              </mc:Choice>
              <mc:Fallback>
                <p:oleObj name="Equation" r:id="rId5" imgW="927000" imgH="228600" progId="Equation.DSMT4">
                  <p:embed/>
                  <p:pic>
                    <p:nvPicPr>
                      <p:cNvPr id="0" name="Picture 2"/>
                      <p:cNvPicPr>
                        <a:picLocks noChangeAspect="1" noChangeArrowheads="1"/>
                      </p:cNvPicPr>
                      <p:nvPr/>
                    </p:nvPicPr>
                    <p:blipFill>
                      <a:blip r:embed="rId6"/>
                      <a:srcRect/>
                      <a:stretch>
                        <a:fillRect/>
                      </a:stretch>
                    </p:blipFill>
                    <p:spPr bwMode="auto">
                      <a:xfrm>
                        <a:off x="2971800" y="4724400"/>
                        <a:ext cx="21637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7</a:t>
            </a:r>
            <a:r>
              <a:rPr lang="en-US" dirty="0"/>
              <a:t>–</a:t>
            </a:r>
            <a:r>
              <a:rPr lang="en-US" dirty="0" smtClean="0"/>
              <a:t>1</a:t>
            </a:r>
            <a:endParaRPr lang="en-US" dirty="0"/>
          </a:p>
        </p:txBody>
      </p:sp>
      <p:pic>
        <p:nvPicPr>
          <p:cNvPr id="134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857250"/>
            <a:ext cx="87344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7–1 (continued)</a:t>
            </a:r>
            <a:endParaRPr lang="en-US" dirty="0"/>
          </a:p>
        </p:txBody>
      </p:sp>
      <p:pic>
        <p:nvPicPr>
          <p:cNvPr id="104450" name="Picture 2"/>
          <p:cNvPicPr>
            <a:picLocks noChangeAspect="1" noChangeArrowheads="1"/>
          </p:cNvPicPr>
          <p:nvPr/>
        </p:nvPicPr>
        <p:blipFill>
          <a:blip r:embed="rId2" cstate="print"/>
          <a:srcRect/>
          <a:stretch>
            <a:fillRect/>
          </a:stretch>
        </p:blipFill>
        <p:spPr bwMode="auto">
          <a:xfrm>
            <a:off x="419100" y="733425"/>
            <a:ext cx="8629650" cy="4248150"/>
          </a:xfrm>
          <a:prstGeom prst="rect">
            <a:avLst/>
          </a:prstGeom>
          <a:noFill/>
          <a:ln w="9525">
            <a:noFill/>
            <a:miter lim="800000"/>
            <a:headEnd/>
            <a:tailEnd/>
          </a:ln>
        </p:spPr>
      </p:pic>
      <p:pic>
        <p:nvPicPr>
          <p:cNvPr id="104451" name="Picture 3"/>
          <p:cNvPicPr>
            <a:picLocks noChangeAspect="1" noChangeArrowheads="1"/>
          </p:cNvPicPr>
          <p:nvPr/>
        </p:nvPicPr>
        <p:blipFill>
          <a:blip r:embed="rId3" cstate="print"/>
          <a:srcRect/>
          <a:stretch>
            <a:fillRect/>
          </a:stretch>
        </p:blipFill>
        <p:spPr bwMode="auto">
          <a:xfrm>
            <a:off x="381000" y="4924425"/>
            <a:ext cx="8677275" cy="8763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7–1 (continued)</a:t>
            </a:r>
          </a:p>
        </p:txBody>
      </p:sp>
      <p:pic>
        <p:nvPicPr>
          <p:cNvPr id="105474" name="Picture 2"/>
          <p:cNvPicPr>
            <a:picLocks noChangeAspect="1" noChangeArrowheads="1"/>
          </p:cNvPicPr>
          <p:nvPr/>
        </p:nvPicPr>
        <p:blipFill>
          <a:blip r:embed="rId2" cstate="print"/>
          <a:srcRect/>
          <a:stretch>
            <a:fillRect/>
          </a:stretch>
        </p:blipFill>
        <p:spPr bwMode="auto">
          <a:xfrm>
            <a:off x="400050" y="723900"/>
            <a:ext cx="8686800" cy="5734050"/>
          </a:xfrm>
          <a:prstGeom prst="rect">
            <a:avLst/>
          </a:prstGeom>
          <a:noFill/>
          <a:ln w="9525">
            <a:noFill/>
            <a:miter lim="800000"/>
            <a:headEnd/>
            <a:tailEnd/>
          </a:ln>
        </p:spPr>
      </p:pic>
      <p:pic>
        <p:nvPicPr>
          <p:cNvPr id="153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60960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4864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199" y="48006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6576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7–1 (continued)</a:t>
            </a:r>
          </a:p>
        </p:txBody>
      </p:sp>
      <p:pic>
        <p:nvPicPr>
          <p:cNvPr id="106498" name="Picture 2"/>
          <p:cNvPicPr>
            <a:picLocks noChangeAspect="1" noChangeArrowheads="1"/>
          </p:cNvPicPr>
          <p:nvPr/>
        </p:nvPicPr>
        <p:blipFill>
          <a:blip r:embed="rId2" cstate="print"/>
          <a:srcRect/>
          <a:stretch>
            <a:fillRect/>
          </a:stretch>
        </p:blipFill>
        <p:spPr bwMode="auto">
          <a:xfrm>
            <a:off x="400050" y="719138"/>
            <a:ext cx="8686800" cy="5419725"/>
          </a:xfrm>
          <a:prstGeom prst="rect">
            <a:avLst/>
          </a:prstGeom>
          <a:noFill/>
          <a:ln w="9525">
            <a:noFill/>
            <a:miter lim="800000"/>
            <a:headEnd/>
            <a:tailEnd/>
          </a:ln>
        </p:spPr>
      </p:pic>
      <p:pic>
        <p:nvPicPr>
          <p:cNvPr id="152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662" y="5029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7–1 (continued)</a:t>
            </a:r>
          </a:p>
        </p:txBody>
      </p:sp>
      <p:pic>
        <p:nvPicPr>
          <p:cNvPr id="107522" name="Picture 2"/>
          <p:cNvPicPr>
            <a:picLocks noChangeAspect="1" noChangeArrowheads="1"/>
          </p:cNvPicPr>
          <p:nvPr/>
        </p:nvPicPr>
        <p:blipFill>
          <a:blip r:embed="rId2" cstate="print"/>
          <a:srcRect/>
          <a:stretch>
            <a:fillRect/>
          </a:stretch>
        </p:blipFill>
        <p:spPr bwMode="auto">
          <a:xfrm>
            <a:off x="409575" y="723900"/>
            <a:ext cx="8677275" cy="2514600"/>
          </a:xfrm>
          <a:prstGeom prst="rect">
            <a:avLst/>
          </a:prstGeom>
          <a:noFill/>
          <a:ln w="9525">
            <a:noFill/>
            <a:miter lim="800000"/>
            <a:headEnd/>
            <a:tailEnd/>
          </a:ln>
        </p:spPr>
      </p:pic>
      <p:pic>
        <p:nvPicPr>
          <p:cNvPr id="107523" name="Picture 3"/>
          <p:cNvPicPr>
            <a:picLocks noChangeAspect="1" noChangeArrowheads="1"/>
          </p:cNvPicPr>
          <p:nvPr/>
        </p:nvPicPr>
        <p:blipFill>
          <a:blip r:embed="rId3" cstate="print"/>
          <a:srcRect/>
          <a:stretch>
            <a:fillRect/>
          </a:stretch>
        </p:blipFill>
        <p:spPr bwMode="auto">
          <a:xfrm>
            <a:off x="390525" y="3238500"/>
            <a:ext cx="8705850" cy="219075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Stress Concentrations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Stress analysis for shafts is highly dependent on stress concentrations.</a:t>
            </a:r>
          </a:p>
          <a:p>
            <a:r>
              <a:rPr lang="en-US" dirty="0" smtClean="0"/>
              <a:t>Stress concentrations depend on size specifications, which are not known the first time through a design process.</a:t>
            </a:r>
          </a:p>
          <a:p>
            <a:r>
              <a:rPr lang="en-US" dirty="0" smtClean="0"/>
              <a:t>Standard shaft elements such as shoulders and keys have standard proportions, making it possible to estimate stress concentrations factors before determining actual sizes.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Stress Concentrations</a:t>
            </a:r>
            <a:endParaRPr lang="en-US" dirty="0"/>
          </a:p>
        </p:txBody>
      </p:sp>
      <p:pic>
        <p:nvPicPr>
          <p:cNvPr id="5" name="Picture 4" descr="bud29281_ta7"/>
          <p:cNvPicPr>
            <a:picLocks noChangeAspect="1" noChangeArrowheads="1"/>
          </p:cNvPicPr>
          <p:nvPr/>
        </p:nvPicPr>
        <p:blipFill>
          <a:blip r:embed="rId2" cstate="print"/>
          <a:srcRect t="6183"/>
          <a:stretch>
            <a:fillRect/>
          </a:stretch>
        </p:blipFill>
        <p:spPr bwMode="auto">
          <a:xfrm>
            <a:off x="457199" y="838200"/>
            <a:ext cx="8665779" cy="4876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Design</a:t>
            </a:r>
            <a:endParaRPr lang="en-US" dirty="0"/>
          </a:p>
        </p:txBody>
      </p:sp>
      <p:sp>
        <p:nvSpPr>
          <p:cNvPr id="3" name="Content Placeholder 2"/>
          <p:cNvSpPr>
            <a:spLocks noGrp="1"/>
          </p:cNvSpPr>
          <p:nvPr>
            <p:ph idx="1"/>
          </p:nvPr>
        </p:nvSpPr>
        <p:spPr>
          <a:xfrm>
            <a:off x="381000" y="838200"/>
            <a:ext cx="8458200" cy="5791200"/>
          </a:xfrm>
        </p:spPr>
        <p:txBody>
          <a:bodyPr>
            <a:normAutofit/>
          </a:bodyPr>
          <a:lstStyle/>
          <a:p>
            <a:r>
              <a:rPr lang="en-US" dirty="0" smtClean="0"/>
              <a:t>Material Selection</a:t>
            </a:r>
          </a:p>
          <a:p>
            <a:r>
              <a:rPr lang="en-US" dirty="0" smtClean="0"/>
              <a:t>Geometric Layout</a:t>
            </a:r>
          </a:p>
          <a:p>
            <a:r>
              <a:rPr lang="en-US" dirty="0" smtClean="0"/>
              <a:t>Stress and strength</a:t>
            </a:r>
          </a:p>
          <a:p>
            <a:pPr lvl="1"/>
            <a:r>
              <a:rPr lang="en-US" dirty="0" smtClean="0"/>
              <a:t>Static strength</a:t>
            </a:r>
          </a:p>
          <a:p>
            <a:pPr lvl="1"/>
            <a:r>
              <a:rPr lang="en-US" dirty="0" smtClean="0"/>
              <a:t>Fatigue strength</a:t>
            </a:r>
          </a:p>
          <a:p>
            <a:r>
              <a:rPr lang="en-US" dirty="0" smtClean="0"/>
              <a:t>Deflection and rigidity</a:t>
            </a:r>
          </a:p>
          <a:p>
            <a:pPr lvl="1"/>
            <a:r>
              <a:rPr lang="en-US" dirty="0" smtClean="0"/>
              <a:t>Bending deflection</a:t>
            </a:r>
          </a:p>
          <a:p>
            <a:pPr lvl="1"/>
            <a:r>
              <a:rPr lang="en-US" dirty="0" err="1" smtClean="0"/>
              <a:t>Torsional</a:t>
            </a:r>
            <a:r>
              <a:rPr lang="en-US" dirty="0" smtClean="0"/>
              <a:t> deflection</a:t>
            </a:r>
          </a:p>
          <a:p>
            <a:pPr lvl="1"/>
            <a:r>
              <a:rPr lang="en-US" dirty="0" smtClean="0"/>
              <a:t>Slope at bearings and shaft-supported elements</a:t>
            </a:r>
          </a:p>
          <a:p>
            <a:pPr lvl="1"/>
            <a:r>
              <a:rPr lang="en-US" dirty="0" smtClean="0"/>
              <a:t>Shear deflection due to transverse loading of short shafts</a:t>
            </a:r>
          </a:p>
          <a:p>
            <a:r>
              <a:rPr lang="en-US" dirty="0" smtClean="0"/>
              <a:t>Vibration due to natural frequency</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Stress Concentration at Shoulder Fillet</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Bearings often require relatively sharp fillet radius at shoulder</a:t>
            </a:r>
          </a:p>
          <a:p>
            <a:r>
              <a:rPr lang="en-US" dirty="0" smtClean="0"/>
              <a:t>If such a shoulder is the location of the critical stress, some manufacturing techniques are available to reduce the stress concentration</a:t>
            </a:r>
          </a:p>
          <a:p>
            <a:pPr marL="859536" lvl="1" indent="-457200">
              <a:buAutoNum type="alphaLcParenBoth"/>
            </a:pPr>
            <a:r>
              <a:rPr lang="en-US" dirty="0" smtClean="0"/>
              <a:t>Large radius undercut into shoulder</a:t>
            </a:r>
          </a:p>
          <a:p>
            <a:pPr marL="859536" lvl="1" indent="-457200">
              <a:buAutoNum type="alphaLcParenBoth"/>
            </a:pPr>
            <a:r>
              <a:rPr lang="en-US" dirty="0" smtClean="0"/>
              <a:t>Large radius relief groove into back of shoulder</a:t>
            </a:r>
          </a:p>
          <a:p>
            <a:pPr marL="859536" lvl="1" indent="-457200">
              <a:buAutoNum type="alphaLcParenBoth"/>
            </a:pPr>
            <a:r>
              <a:rPr lang="en-US" dirty="0" smtClean="0"/>
              <a:t>Large radius relief groove into small diameter of shaft</a:t>
            </a:r>
          </a:p>
          <a:p>
            <a:pPr marL="859536" lvl="1" indent="-457200">
              <a:buNone/>
            </a:pPr>
            <a:endParaRPr lang="en-US" dirty="0"/>
          </a:p>
        </p:txBody>
      </p:sp>
      <p:pic>
        <p:nvPicPr>
          <p:cNvPr id="108546" name="Picture 2"/>
          <p:cNvPicPr>
            <a:picLocks noChangeAspect="1" noChangeArrowheads="1"/>
          </p:cNvPicPr>
          <p:nvPr/>
        </p:nvPicPr>
        <p:blipFill>
          <a:blip r:embed="rId2" cstate="print"/>
          <a:srcRect/>
          <a:stretch>
            <a:fillRect/>
          </a:stretch>
        </p:blipFill>
        <p:spPr bwMode="auto">
          <a:xfrm>
            <a:off x="381000" y="4114800"/>
            <a:ext cx="8763000" cy="1959726"/>
          </a:xfrm>
          <a:prstGeom prst="rect">
            <a:avLst/>
          </a:prstGeom>
          <a:noFill/>
          <a:ln w="9525">
            <a:noFill/>
            <a:miter lim="800000"/>
            <a:headEnd/>
            <a:tailEnd/>
          </a:ln>
        </p:spPr>
      </p:pic>
      <p:sp>
        <p:nvSpPr>
          <p:cNvPr id="6" name="TextBox 5"/>
          <p:cNvSpPr txBox="1"/>
          <p:nvPr/>
        </p:nvSpPr>
        <p:spPr>
          <a:xfrm>
            <a:off x="4419600" y="6172200"/>
            <a:ext cx="1371600" cy="400110"/>
          </a:xfrm>
          <a:prstGeom prst="rect">
            <a:avLst/>
          </a:prstGeom>
          <a:noFill/>
        </p:spPr>
        <p:txBody>
          <a:bodyPr wrap="square" rtlCol="0">
            <a:spAutoFit/>
          </a:bodyPr>
          <a:lstStyle/>
          <a:p>
            <a:r>
              <a:rPr lang="en-US" sz="2000" dirty="0" smtClean="0"/>
              <a:t>Fig. </a:t>
            </a:r>
            <a:r>
              <a:rPr lang="en-US" sz="2000" dirty="0"/>
              <a:t>7–9</a:t>
            </a:r>
            <a:endParaRPr lang="en-US" sz="2000"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7–2</a:t>
            </a:r>
          </a:p>
        </p:txBody>
      </p:sp>
      <p:pic>
        <p:nvPicPr>
          <p:cNvPr id="109571" name="Picture 3"/>
          <p:cNvPicPr>
            <a:picLocks noChangeAspect="1" noChangeArrowheads="1"/>
          </p:cNvPicPr>
          <p:nvPr/>
        </p:nvPicPr>
        <p:blipFill>
          <a:blip r:embed="rId2" cstate="print"/>
          <a:srcRect/>
          <a:stretch>
            <a:fillRect/>
          </a:stretch>
        </p:blipFill>
        <p:spPr bwMode="auto">
          <a:xfrm>
            <a:off x="409575" y="762000"/>
            <a:ext cx="8658225" cy="56007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7–2 (continued)</a:t>
            </a:r>
            <a:endParaRPr lang="en-US" dirty="0"/>
          </a:p>
        </p:txBody>
      </p:sp>
      <p:pic>
        <p:nvPicPr>
          <p:cNvPr id="5" name="Picture 4" descr="bud29281_0710"/>
          <p:cNvPicPr>
            <a:picLocks noChangeAspect="1" noChangeArrowheads="1"/>
          </p:cNvPicPr>
          <p:nvPr/>
        </p:nvPicPr>
        <p:blipFill>
          <a:blip r:embed="rId2" cstate="print"/>
          <a:srcRect t="6553"/>
          <a:stretch>
            <a:fillRect/>
          </a:stretch>
        </p:blipFill>
        <p:spPr bwMode="auto">
          <a:xfrm>
            <a:off x="609600" y="990600"/>
            <a:ext cx="8116972" cy="4651375"/>
          </a:xfrm>
          <a:prstGeom prst="rect">
            <a:avLst/>
          </a:prstGeom>
          <a:noFill/>
        </p:spPr>
      </p:pic>
      <p:sp>
        <p:nvSpPr>
          <p:cNvPr id="6" name="TextBox 5"/>
          <p:cNvSpPr txBox="1"/>
          <p:nvPr/>
        </p:nvSpPr>
        <p:spPr>
          <a:xfrm>
            <a:off x="4038600" y="5867400"/>
            <a:ext cx="1371600" cy="400110"/>
          </a:xfrm>
          <a:prstGeom prst="rect">
            <a:avLst/>
          </a:prstGeom>
          <a:noFill/>
        </p:spPr>
        <p:txBody>
          <a:bodyPr wrap="square" rtlCol="0">
            <a:spAutoFit/>
          </a:bodyPr>
          <a:lstStyle/>
          <a:p>
            <a:r>
              <a:rPr lang="en-US" sz="2000" dirty="0" smtClean="0"/>
              <a:t>Fig. </a:t>
            </a:r>
            <a:r>
              <a:rPr lang="en-US" sz="2000" dirty="0"/>
              <a:t>7–10</a:t>
            </a:r>
            <a:endParaRPr lang="en-US" sz="2000"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0594" name="Picture 2"/>
          <p:cNvPicPr>
            <a:picLocks noChangeAspect="1" noChangeArrowheads="1"/>
          </p:cNvPicPr>
          <p:nvPr/>
        </p:nvPicPr>
        <p:blipFill>
          <a:blip r:embed="rId2" cstate="print"/>
          <a:srcRect/>
          <a:stretch>
            <a:fillRect/>
          </a:stretch>
        </p:blipFill>
        <p:spPr bwMode="auto">
          <a:xfrm>
            <a:off x="400050" y="842997"/>
            <a:ext cx="8682038" cy="482437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1620" name="Picture 4"/>
          <p:cNvPicPr>
            <a:picLocks noChangeAspect="1" noChangeArrowheads="1"/>
          </p:cNvPicPr>
          <p:nvPr/>
        </p:nvPicPr>
        <p:blipFill>
          <a:blip r:embed="rId2" cstate="print"/>
          <a:srcRect/>
          <a:stretch>
            <a:fillRect/>
          </a:stretch>
        </p:blipFill>
        <p:spPr bwMode="auto">
          <a:xfrm>
            <a:off x="381000" y="762000"/>
            <a:ext cx="8382000" cy="5873649"/>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21379"/>
            <a:ext cx="8763000" cy="273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3590925"/>
            <a:ext cx="85534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3666" name="Picture 2"/>
          <p:cNvPicPr>
            <a:picLocks noChangeAspect="1" noChangeArrowheads="1"/>
          </p:cNvPicPr>
          <p:nvPr/>
        </p:nvPicPr>
        <p:blipFill>
          <a:blip r:embed="rId2" cstate="print"/>
          <a:srcRect/>
          <a:stretch>
            <a:fillRect/>
          </a:stretch>
        </p:blipFill>
        <p:spPr bwMode="auto">
          <a:xfrm>
            <a:off x="533400" y="714375"/>
            <a:ext cx="8458200" cy="58959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36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871538"/>
            <a:ext cx="848677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5714" name="Picture 2"/>
          <p:cNvPicPr>
            <a:picLocks noChangeAspect="1" noChangeArrowheads="1"/>
          </p:cNvPicPr>
          <p:nvPr/>
        </p:nvPicPr>
        <p:blipFill>
          <a:blip r:embed="rId2" cstate="print"/>
          <a:srcRect/>
          <a:stretch>
            <a:fillRect/>
          </a:stretch>
        </p:blipFill>
        <p:spPr bwMode="auto">
          <a:xfrm>
            <a:off x="457200" y="762000"/>
            <a:ext cx="8553450" cy="3219450"/>
          </a:xfrm>
          <a:prstGeom prst="rect">
            <a:avLst/>
          </a:prstGeom>
          <a:noFill/>
          <a:ln w="9525">
            <a:noFill/>
            <a:miter lim="800000"/>
            <a:headEnd/>
            <a:tailEnd/>
          </a:ln>
        </p:spPr>
      </p:pic>
      <p:pic>
        <p:nvPicPr>
          <p:cNvPr id="115715" name="Picture 3"/>
          <p:cNvPicPr>
            <a:picLocks noChangeAspect="1" noChangeArrowheads="1"/>
          </p:cNvPicPr>
          <p:nvPr/>
        </p:nvPicPr>
        <p:blipFill>
          <a:blip r:embed="rId3" cstate="print"/>
          <a:srcRect/>
          <a:stretch>
            <a:fillRect/>
          </a:stretch>
        </p:blipFill>
        <p:spPr bwMode="auto">
          <a:xfrm>
            <a:off x="438150" y="3981450"/>
            <a:ext cx="8382000" cy="12573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37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620125"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Materials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Deflection primarily controlled by geometry, not material</a:t>
            </a:r>
          </a:p>
          <a:p>
            <a:r>
              <a:rPr lang="en-US" dirty="0" smtClean="0"/>
              <a:t>Stress controlled by geometry, not material</a:t>
            </a:r>
          </a:p>
          <a:p>
            <a:r>
              <a:rPr lang="en-US" dirty="0" smtClean="0"/>
              <a:t>Strength controlled by material property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629650"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8786" name="Picture 2"/>
          <p:cNvPicPr>
            <a:picLocks noChangeAspect="1" noChangeArrowheads="1"/>
          </p:cNvPicPr>
          <p:nvPr/>
        </p:nvPicPr>
        <p:blipFill>
          <a:blip r:embed="rId2" cstate="print"/>
          <a:srcRect/>
          <a:stretch>
            <a:fillRect/>
          </a:stretch>
        </p:blipFill>
        <p:spPr bwMode="auto">
          <a:xfrm>
            <a:off x="381000" y="762000"/>
            <a:ext cx="8467725" cy="30384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19810" name="Picture 2"/>
          <p:cNvPicPr>
            <a:picLocks noChangeAspect="1" noChangeArrowheads="1"/>
          </p:cNvPicPr>
          <p:nvPr/>
        </p:nvPicPr>
        <p:blipFill>
          <a:blip r:embed="rId2" cstate="print"/>
          <a:srcRect/>
          <a:stretch>
            <a:fillRect/>
          </a:stretch>
        </p:blipFill>
        <p:spPr bwMode="auto">
          <a:xfrm>
            <a:off x="533400" y="762000"/>
            <a:ext cx="8515350" cy="406717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20834" name="Picture 2"/>
          <p:cNvPicPr>
            <a:picLocks noChangeAspect="1" noChangeArrowheads="1"/>
          </p:cNvPicPr>
          <p:nvPr/>
        </p:nvPicPr>
        <p:blipFill>
          <a:blip r:embed="rId2" cstate="print"/>
          <a:srcRect r="2486"/>
          <a:stretch>
            <a:fillRect/>
          </a:stretch>
        </p:blipFill>
        <p:spPr bwMode="auto">
          <a:xfrm>
            <a:off x="400050" y="762000"/>
            <a:ext cx="8591550" cy="47053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7–2 (continued)</a:t>
            </a:r>
          </a:p>
        </p:txBody>
      </p:sp>
      <p:pic>
        <p:nvPicPr>
          <p:cNvPr id="121858" name="Picture 2"/>
          <p:cNvPicPr>
            <a:picLocks noChangeAspect="1" noChangeArrowheads="1"/>
          </p:cNvPicPr>
          <p:nvPr/>
        </p:nvPicPr>
        <p:blipFill>
          <a:blip r:embed="rId2" cstate="print"/>
          <a:srcRect/>
          <a:stretch>
            <a:fillRect/>
          </a:stretch>
        </p:blipFill>
        <p:spPr bwMode="auto">
          <a:xfrm>
            <a:off x="533400" y="762000"/>
            <a:ext cx="8458200" cy="37338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Considerations</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Deflection analysis at a single point of interest requires complete geometry information for the entire shaft.</a:t>
            </a:r>
          </a:p>
          <a:p>
            <a:r>
              <a:rPr lang="en-US" dirty="0" smtClean="0"/>
              <a:t>For this reason, a common approach is to size critical locations for stress, then fill in reasonable size estimates for other locations, then perform deflection analysis.</a:t>
            </a:r>
          </a:p>
          <a:p>
            <a:r>
              <a:rPr lang="en-US" dirty="0" smtClean="0"/>
              <a:t>Deflection of the shaft, both linear and angular, should be checked at gears and bearings.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Considerations</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Allowable deflections at components will depend on the component manufacturer’s specifications.</a:t>
            </a:r>
          </a:p>
          <a:p>
            <a:r>
              <a:rPr lang="en-US" dirty="0" smtClean="0"/>
              <a:t>Typical ranges are given in Table 7–2</a:t>
            </a:r>
            <a:endParaRPr lang="en-US" dirty="0"/>
          </a:p>
        </p:txBody>
      </p:sp>
      <p:pic>
        <p:nvPicPr>
          <p:cNvPr id="5" name="Picture 4" descr="bud29281_ta7"/>
          <p:cNvPicPr>
            <a:picLocks noChangeAspect="1" noChangeArrowheads="1"/>
          </p:cNvPicPr>
          <p:nvPr/>
        </p:nvPicPr>
        <p:blipFill>
          <a:blip r:embed="rId2" cstate="print"/>
          <a:srcRect t="11856"/>
          <a:stretch>
            <a:fillRect/>
          </a:stretch>
        </p:blipFill>
        <p:spPr bwMode="auto">
          <a:xfrm>
            <a:off x="434975" y="2362200"/>
            <a:ext cx="8632825" cy="3965575"/>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Deflection Considerations</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Deflection analysis is straightforward, but lengthy and tedious to carry out manually.</a:t>
            </a:r>
          </a:p>
          <a:p>
            <a:r>
              <a:rPr lang="en-US" dirty="0" smtClean="0"/>
              <a:t>Each point of interest requires entirely new deflection analysis.</a:t>
            </a:r>
          </a:p>
          <a:p>
            <a:r>
              <a:rPr lang="en-US" dirty="0" smtClean="0"/>
              <a:t>Consequently, shaft deflection analysis is almost always done with the assistance of software.</a:t>
            </a:r>
          </a:p>
          <a:p>
            <a:r>
              <a:rPr lang="en-US" dirty="0" smtClean="0"/>
              <a:t>Options include specialized shaft software, general beam deflection software, and finite element analysis software.</a:t>
            </a:r>
          </a:p>
          <a:p>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7–3</a:t>
            </a:r>
          </a:p>
        </p:txBody>
      </p:sp>
      <p:pic>
        <p:nvPicPr>
          <p:cNvPr id="122882" name="Picture 2"/>
          <p:cNvPicPr>
            <a:picLocks noChangeAspect="1" noChangeArrowheads="1"/>
          </p:cNvPicPr>
          <p:nvPr/>
        </p:nvPicPr>
        <p:blipFill>
          <a:blip r:embed="rId2" cstate="print"/>
          <a:srcRect/>
          <a:stretch>
            <a:fillRect/>
          </a:stretch>
        </p:blipFill>
        <p:spPr bwMode="auto">
          <a:xfrm>
            <a:off x="409575" y="714375"/>
            <a:ext cx="8686800" cy="3543300"/>
          </a:xfrm>
          <a:prstGeom prst="rect">
            <a:avLst/>
          </a:prstGeom>
          <a:noFill/>
          <a:ln w="9525">
            <a:noFill/>
            <a:miter lim="800000"/>
            <a:headEnd/>
            <a:tailEnd/>
          </a:ln>
        </p:spPr>
      </p:pic>
      <p:pic>
        <p:nvPicPr>
          <p:cNvPr id="5" name="Picture 4" descr="bud29281_0710"/>
          <p:cNvPicPr>
            <a:picLocks noChangeAspect="1" noChangeArrowheads="1"/>
          </p:cNvPicPr>
          <p:nvPr/>
        </p:nvPicPr>
        <p:blipFill>
          <a:blip r:embed="rId3" cstate="print"/>
          <a:srcRect t="6553"/>
          <a:stretch>
            <a:fillRect/>
          </a:stretch>
        </p:blipFill>
        <p:spPr bwMode="auto">
          <a:xfrm>
            <a:off x="838200" y="4267201"/>
            <a:ext cx="4022576" cy="2305109"/>
          </a:xfrm>
          <a:prstGeom prst="rect">
            <a:avLst/>
          </a:prstGeom>
          <a:noFill/>
        </p:spPr>
      </p:pic>
      <p:sp>
        <p:nvSpPr>
          <p:cNvPr id="6" name="TextBox 5"/>
          <p:cNvSpPr txBox="1"/>
          <p:nvPr/>
        </p:nvSpPr>
        <p:spPr>
          <a:xfrm>
            <a:off x="5562600" y="6172200"/>
            <a:ext cx="1371600" cy="400110"/>
          </a:xfrm>
          <a:prstGeom prst="rect">
            <a:avLst/>
          </a:prstGeom>
          <a:noFill/>
        </p:spPr>
        <p:txBody>
          <a:bodyPr wrap="square" rtlCol="0">
            <a:spAutoFit/>
          </a:bodyPr>
          <a:lstStyle/>
          <a:p>
            <a:r>
              <a:rPr lang="en-US" sz="2000" dirty="0" smtClean="0"/>
              <a:t>Fig. </a:t>
            </a:r>
            <a:r>
              <a:rPr lang="en-US" sz="2000" dirty="0"/>
              <a:t>7–10</a:t>
            </a:r>
            <a:endParaRPr lang="en-US" sz="2000"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7–3 (continued)</a:t>
            </a:r>
            <a:endParaRPr lang="en-US" dirty="0"/>
          </a:p>
        </p:txBody>
      </p:sp>
      <p:pic>
        <p:nvPicPr>
          <p:cNvPr id="123906" name="Picture 2"/>
          <p:cNvPicPr>
            <a:picLocks noChangeAspect="1" noChangeArrowheads="1"/>
          </p:cNvPicPr>
          <p:nvPr/>
        </p:nvPicPr>
        <p:blipFill>
          <a:blip r:embed="rId2" cstate="print"/>
          <a:srcRect/>
          <a:stretch>
            <a:fillRect/>
          </a:stretch>
        </p:blipFill>
        <p:spPr bwMode="auto">
          <a:xfrm>
            <a:off x="419100" y="742950"/>
            <a:ext cx="8667750" cy="31146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Materials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Shafts are commonly made from low carbon, CD or HR steel, such as AISI 1020–1050 steels.</a:t>
            </a:r>
          </a:p>
          <a:p>
            <a:r>
              <a:rPr lang="en-US" dirty="0" smtClean="0"/>
              <a:t>Fatigue properties don’t usually benefit much from high alloy content and heat treatment.</a:t>
            </a:r>
          </a:p>
          <a:p>
            <a:r>
              <a:rPr lang="en-US" dirty="0" smtClean="0"/>
              <a:t>Surface hardening usually only used when the shaft is being used as a bearing surface.</a:t>
            </a:r>
          </a:p>
          <a:p>
            <a:endParaRPr lang="en-US"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7–3 (continued)</a:t>
            </a:r>
          </a:p>
        </p:txBody>
      </p:sp>
      <p:pic>
        <p:nvPicPr>
          <p:cNvPr id="6" name="Picture 4" descr="bud29281_0711"/>
          <p:cNvPicPr>
            <a:picLocks noChangeAspect="1" noChangeArrowheads="1"/>
          </p:cNvPicPr>
          <p:nvPr/>
        </p:nvPicPr>
        <p:blipFill>
          <a:blip r:embed="rId2" cstate="print"/>
          <a:srcRect t="2576"/>
          <a:stretch>
            <a:fillRect/>
          </a:stretch>
        </p:blipFill>
        <p:spPr bwMode="auto">
          <a:xfrm>
            <a:off x="609601" y="704850"/>
            <a:ext cx="8153400" cy="5852841"/>
          </a:xfrm>
          <a:prstGeom prst="rect">
            <a:avLst/>
          </a:prstGeom>
          <a:noFill/>
        </p:spPr>
      </p:pic>
      <p:sp>
        <p:nvSpPr>
          <p:cNvPr id="7" name="TextBox 6"/>
          <p:cNvSpPr txBox="1"/>
          <p:nvPr/>
        </p:nvSpPr>
        <p:spPr>
          <a:xfrm>
            <a:off x="7772400" y="762000"/>
            <a:ext cx="1371600" cy="400110"/>
          </a:xfrm>
          <a:prstGeom prst="rect">
            <a:avLst/>
          </a:prstGeom>
          <a:noFill/>
        </p:spPr>
        <p:txBody>
          <a:bodyPr wrap="square" rtlCol="0">
            <a:spAutoFit/>
          </a:bodyPr>
          <a:lstStyle/>
          <a:p>
            <a:r>
              <a:rPr lang="en-US" sz="2000" dirty="0" smtClean="0"/>
              <a:t>Fig. </a:t>
            </a:r>
            <a:r>
              <a:rPr lang="en-US" sz="2000" dirty="0"/>
              <a:t>7–11</a:t>
            </a:r>
            <a:endParaRPr lang="en-US" sz="200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7–3 (continued)</a:t>
            </a:r>
          </a:p>
        </p:txBody>
      </p:sp>
      <p:pic>
        <p:nvPicPr>
          <p:cNvPr id="125954" name="Picture 2"/>
          <p:cNvPicPr>
            <a:picLocks noChangeAspect="1" noChangeArrowheads="1"/>
          </p:cNvPicPr>
          <p:nvPr/>
        </p:nvPicPr>
        <p:blipFill>
          <a:blip r:embed="rId2" cstate="print"/>
          <a:srcRect/>
          <a:stretch>
            <a:fillRect/>
          </a:stretch>
        </p:blipFill>
        <p:spPr bwMode="auto">
          <a:xfrm>
            <a:off x="400050" y="714375"/>
            <a:ext cx="8639175" cy="923925"/>
          </a:xfrm>
          <a:prstGeom prst="rect">
            <a:avLst/>
          </a:prstGeom>
          <a:noFill/>
          <a:ln w="9525">
            <a:noFill/>
            <a:miter lim="800000"/>
            <a:headEnd/>
            <a:tailEnd/>
          </a:ln>
        </p:spPr>
      </p:pic>
      <p:pic>
        <p:nvPicPr>
          <p:cNvPr id="6" name="Picture 4" descr="bud29281_ta7"/>
          <p:cNvPicPr>
            <a:picLocks noChangeAspect="1" noChangeArrowheads="1"/>
          </p:cNvPicPr>
          <p:nvPr/>
        </p:nvPicPr>
        <p:blipFill>
          <a:blip r:embed="rId3" cstate="print"/>
          <a:srcRect t="6400" b="10884"/>
          <a:stretch>
            <a:fillRect/>
          </a:stretch>
        </p:blipFill>
        <p:spPr bwMode="auto">
          <a:xfrm>
            <a:off x="396414" y="1676400"/>
            <a:ext cx="8747586" cy="4606756"/>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7–3 (continued)</a:t>
            </a:r>
          </a:p>
        </p:txBody>
      </p:sp>
      <p:pic>
        <p:nvPicPr>
          <p:cNvPr id="126978" name="Picture 2"/>
          <p:cNvPicPr>
            <a:picLocks noChangeAspect="1" noChangeArrowheads="1"/>
          </p:cNvPicPr>
          <p:nvPr/>
        </p:nvPicPr>
        <p:blipFill>
          <a:blip r:embed="rId2" cstate="print"/>
          <a:srcRect/>
          <a:stretch>
            <a:fillRect/>
          </a:stretch>
        </p:blipFill>
        <p:spPr bwMode="auto">
          <a:xfrm>
            <a:off x="428625" y="762000"/>
            <a:ext cx="8562975" cy="299085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Adjusting Diameters for Allowable Deflections</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If any deflection is larger than allowed, since </a:t>
            </a:r>
            <a:r>
              <a:rPr lang="en-US" i="1" dirty="0" smtClean="0"/>
              <a:t>I</a:t>
            </a:r>
            <a:r>
              <a:rPr lang="en-US" dirty="0" smtClean="0"/>
              <a:t> is proportional to </a:t>
            </a:r>
            <a:r>
              <a:rPr lang="en-US" i="1" dirty="0" smtClean="0"/>
              <a:t>d</a:t>
            </a:r>
            <a:r>
              <a:rPr lang="en-US" baseline="30000" dirty="0" smtClean="0"/>
              <a:t>4</a:t>
            </a:r>
            <a:r>
              <a:rPr lang="en-US" dirty="0" smtClean="0"/>
              <a:t>, a new diameter can be found from</a:t>
            </a:r>
          </a:p>
          <a:p>
            <a:pPr>
              <a:buNone/>
            </a:pPr>
            <a:endParaRPr lang="en-US" dirty="0" smtClean="0"/>
          </a:p>
          <a:p>
            <a:endParaRPr lang="en-US" dirty="0" smtClean="0"/>
          </a:p>
          <a:p>
            <a:r>
              <a:rPr lang="en-US" dirty="0" smtClean="0"/>
              <a:t>Similarly, for slopes, </a:t>
            </a:r>
          </a:p>
          <a:p>
            <a:endParaRPr lang="en-US" dirty="0" smtClean="0"/>
          </a:p>
          <a:p>
            <a:endParaRPr lang="en-US" dirty="0" smtClean="0"/>
          </a:p>
          <a:p>
            <a:r>
              <a:rPr lang="en-US" dirty="0" smtClean="0"/>
              <a:t>Determine the largest </a:t>
            </a:r>
            <a:r>
              <a:rPr lang="en-US" i="1" dirty="0" err="1" smtClean="0"/>
              <a:t>d</a:t>
            </a:r>
            <a:r>
              <a:rPr lang="en-US" baseline="-25000" dirty="0" err="1" smtClean="0"/>
              <a:t>new</a:t>
            </a:r>
            <a:r>
              <a:rPr lang="en-US" dirty="0" smtClean="0"/>
              <a:t>/</a:t>
            </a:r>
            <a:r>
              <a:rPr lang="en-US" i="1" dirty="0" err="1" smtClean="0"/>
              <a:t>d</a:t>
            </a:r>
            <a:r>
              <a:rPr lang="en-US" baseline="-25000" dirty="0" err="1" smtClean="0"/>
              <a:t>old</a:t>
            </a:r>
            <a:r>
              <a:rPr lang="en-US" dirty="0" smtClean="0"/>
              <a:t> ratio, then multiply all diameters by this ratio.</a:t>
            </a:r>
          </a:p>
          <a:p>
            <a:r>
              <a:rPr lang="en-US" dirty="0" smtClean="0"/>
              <a:t>The tight constraint will be just right, and the others will be loose.</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2743200" y="1600200"/>
            <a:ext cx="5648325" cy="77152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362200" y="3048000"/>
            <a:ext cx="6076950" cy="78105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9" name="Picture 9"/>
          <p:cNvPicPr>
            <a:picLocks noChangeAspect="1" noChangeArrowheads="1"/>
          </p:cNvPicPr>
          <p:nvPr/>
        </p:nvPicPr>
        <p:blipFill>
          <a:blip r:embed="rId2" cstate="print"/>
          <a:srcRect/>
          <a:stretch>
            <a:fillRect/>
          </a:stretch>
        </p:blipFill>
        <p:spPr bwMode="auto">
          <a:xfrm>
            <a:off x="381001" y="5848350"/>
            <a:ext cx="8753474" cy="1016286"/>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Example </a:t>
            </a:r>
            <a:r>
              <a:rPr lang="en-US" dirty="0"/>
              <a:t>7–4</a:t>
            </a:r>
          </a:p>
        </p:txBody>
      </p:sp>
      <p:pic>
        <p:nvPicPr>
          <p:cNvPr id="128002" name="Picture 2"/>
          <p:cNvPicPr>
            <a:picLocks noChangeAspect="1" noChangeArrowheads="1"/>
          </p:cNvPicPr>
          <p:nvPr/>
        </p:nvPicPr>
        <p:blipFill>
          <a:blip r:embed="rId3" cstate="print"/>
          <a:srcRect/>
          <a:stretch>
            <a:fillRect/>
          </a:stretch>
        </p:blipFill>
        <p:spPr bwMode="auto">
          <a:xfrm>
            <a:off x="400050" y="733425"/>
            <a:ext cx="8734425" cy="990600"/>
          </a:xfrm>
          <a:prstGeom prst="rect">
            <a:avLst/>
          </a:prstGeom>
          <a:noFill/>
          <a:ln w="9525">
            <a:noFill/>
            <a:miter lim="800000"/>
            <a:headEnd/>
            <a:tailEnd/>
          </a:ln>
        </p:spPr>
      </p:pic>
      <p:pic>
        <p:nvPicPr>
          <p:cNvPr id="128004" name="Picture 4"/>
          <p:cNvPicPr>
            <a:picLocks noChangeAspect="1" noChangeArrowheads="1"/>
          </p:cNvPicPr>
          <p:nvPr/>
        </p:nvPicPr>
        <p:blipFill>
          <a:blip r:embed="rId4" cstate="print"/>
          <a:srcRect/>
          <a:stretch>
            <a:fillRect/>
          </a:stretch>
        </p:blipFill>
        <p:spPr bwMode="auto">
          <a:xfrm>
            <a:off x="381001" y="1732957"/>
            <a:ext cx="8763000" cy="1543643"/>
          </a:xfrm>
          <a:prstGeom prst="rect">
            <a:avLst/>
          </a:prstGeom>
          <a:noFill/>
          <a:ln w="9525">
            <a:noFill/>
            <a:miter lim="800000"/>
            <a:headEnd/>
            <a:tailEnd/>
          </a:ln>
        </p:spPr>
      </p:pic>
      <p:pic>
        <p:nvPicPr>
          <p:cNvPr id="128005" name="Picture 5"/>
          <p:cNvPicPr>
            <a:picLocks noChangeAspect="1" noChangeArrowheads="1"/>
          </p:cNvPicPr>
          <p:nvPr/>
        </p:nvPicPr>
        <p:blipFill>
          <a:blip r:embed="rId5" cstate="print"/>
          <a:srcRect/>
          <a:stretch>
            <a:fillRect/>
          </a:stretch>
        </p:blipFill>
        <p:spPr bwMode="auto">
          <a:xfrm>
            <a:off x="5991225" y="3219450"/>
            <a:ext cx="2390775" cy="666750"/>
          </a:xfrm>
          <a:prstGeom prst="rect">
            <a:avLst/>
          </a:prstGeom>
          <a:noFill/>
          <a:ln w="9525">
            <a:noFill/>
            <a:miter lim="800000"/>
            <a:headEnd/>
            <a:tailEnd/>
          </a:ln>
        </p:spPr>
      </p:pic>
      <p:pic>
        <p:nvPicPr>
          <p:cNvPr id="128008" name="Picture 8"/>
          <p:cNvPicPr>
            <a:picLocks noChangeAspect="1" noChangeArrowheads="1"/>
          </p:cNvPicPr>
          <p:nvPr/>
        </p:nvPicPr>
        <p:blipFill>
          <a:blip r:embed="rId6" cstate="print"/>
          <a:srcRect l="4484" r="448"/>
          <a:stretch>
            <a:fillRect/>
          </a:stretch>
        </p:blipFill>
        <p:spPr bwMode="auto">
          <a:xfrm>
            <a:off x="381000" y="3848100"/>
            <a:ext cx="8077200" cy="2019300"/>
          </a:xfrm>
          <a:prstGeom prst="rect">
            <a:avLst/>
          </a:prstGeom>
          <a:noFill/>
          <a:ln w="9525">
            <a:noFill/>
            <a:miter lim="800000"/>
            <a:headEnd/>
            <a:tailEnd/>
          </a:ln>
        </p:spPr>
      </p:pic>
      <p:pic>
        <p:nvPicPr>
          <p:cNvPr id="15155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6887" y="485775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Deflection of Shafts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For stepped shaft with individual cylinder length </a:t>
            </a:r>
            <a:r>
              <a:rPr lang="en-US" i="1" dirty="0" err="1" smtClean="0"/>
              <a:t>l</a:t>
            </a:r>
            <a:r>
              <a:rPr lang="en-US" i="1" baseline="-25000" dirty="0" err="1" smtClean="0"/>
              <a:t>i</a:t>
            </a:r>
            <a:r>
              <a:rPr lang="en-US" dirty="0" smtClean="0"/>
              <a:t> and torque </a:t>
            </a:r>
            <a:r>
              <a:rPr lang="en-US" i="1" dirty="0" smtClean="0"/>
              <a:t>T</a:t>
            </a:r>
            <a:r>
              <a:rPr lang="en-US" i="1" baseline="-25000" dirty="0" smtClean="0"/>
              <a:t>i</a:t>
            </a:r>
            <a:r>
              <a:rPr lang="en-US" dirty="0" smtClean="0"/>
              <a:t>, the angular deflection can be estimated from</a:t>
            </a:r>
          </a:p>
          <a:p>
            <a:endParaRPr lang="en-US" dirty="0" smtClean="0"/>
          </a:p>
          <a:p>
            <a:endParaRPr lang="en-US" dirty="0" smtClean="0"/>
          </a:p>
          <a:p>
            <a:r>
              <a:rPr lang="en-US" dirty="0" smtClean="0"/>
              <a:t>For constant torque throughout homogeneous material</a:t>
            </a:r>
          </a:p>
          <a:p>
            <a:endParaRPr lang="en-US" dirty="0" smtClean="0"/>
          </a:p>
          <a:p>
            <a:endParaRPr lang="en-US" dirty="0" smtClean="0"/>
          </a:p>
          <a:p>
            <a:r>
              <a:rPr lang="en-US" dirty="0" smtClean="0"/>
              <a:t>Experimental evidence shows that these equations slightly underestimate the angular deflection.</a:t>
            </a:r>
          </a:p>
          <a:p>
            <a:r>
              <a:rPr lang="en-US" dirty="0" err="1" smtClean="0"/>
              <a:t>Torsional</a:t>
            </a:r>
            <a:r>
              <a:rPr lang="en-US" dirty="0" smtClean="0"/>
              <a:t> stiffness of a stepped shaft is</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2667000" y="1600200"/>
            <a:ext cx="5743575" cy="657225"/>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124200" y="3048000"/>
            <a:ext cx="5257800" cy="685800"/>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3343275" y="5181600"/>
            <a:ext cx="5114925" cy="62865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534400" cy="5791200"/>
          </a:xfrm>
        </p:spPr>
        <p:txBody>
          <a:bodyPr/>
          <a:lstStyle/>
          <a:p>
            <a:r>
              <a:rPr lang="en-US" dirty="0" smtClean="0"/>
              <a:t>A shaft with mass has a critical speed at which its deflections become unstable.</a:t>
            </a:r>
          </a:p>
          <a:p>
            <a:r>
              <a:rPr lang="en-US" dirty="0" smtClean="0"/>
              <a:t>Components attached to the shaft have an even lower critical speed than the shaft.</a:t>
            </a:r>
          </a:p>
          <a:p>
            <a:r>
              <a:rPr lang="en-US" dirty="0" smtClean="0"/>
              <a:t>Designers should ensure that the lowest critical speed is at least twice the operating speed.</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534400" cy="5791200"/>
          </a:xfrm>
        </p:spPr>
        <p:txBody>
          <a:bodyPr/>
          <a:lstStyle/>
          <a:p>
            <a:r>
              <a:rPr lang="en-US" dirty="0" smtClean="0"/>
              <a:t>For a simply supported shaft of uniform diameter, the first critical speed is</a:t>
            </a:r>
          </a:p>
          <a:p>
            <a:endParaRPr lang="en-US" dirty="0" smtClean="0"/>
          </a:p>
          <a:p>
            <a:endParaRPr lang="en-US" dirty="0" smtClean="0"/>
          </a:p>
          <a:p>
            <a:r>
              <a:rPr lang="en-US" dirty="0" smtClean="0"/>
              <a:t>For an ensemble of attachments, Rayleigh’s method for lumped masses gives</a:t>
            </a:r>
            <a:endParaRPr lang="en-US" dirty="0"/>
          </a:p>
        </p:txBody>
      </p:sp>
      <p:pic>
        <p:nvPicPr>
          <p:cNvPr id="5" name="Picture 6"/>
          <p:cNvPicPr>
            <a:picLocks noChangeAspect="1" noChangeArrowheads="1"/>
          </p:cNvPicPr>
          <p:nvPr/>
        </p:nvPicPr>
        <p:blipFill>
          <a:blip r:embed="rId2" cstate="print"/>
          <a:srcRect/>
          <a:stretch>
            <a:fillRect/>
          </a:stretch>
        </p:blipFill>
        <p:spPr bwMode="auto">
          <a:xfrm>
            <a:off x="1981200" y="1524000"/>
            <a:ext cx="6410325" cy="857250"/>
          </a:xfrm>
          <a:prstGeom prst="rect">
            <a:avLst/>
          </a:prstGeom>
          <a:noFill/>
          <a:ln w="9525">
            <a:noFill/>
            <a:miter lim="800000"/>
            <a:headEnd/>
            <a:tailEnd/>
          </a:ln>
        </p:spPr>
      </p:pic>
      <p:pic>
        <p:nvPicPr>
          <p:cNvPr id="6" name="Picture 7"/>
          <p:cNvPicPr>
            <a:picLocks noChangeAspect="1" noChangeArrowheads="1"/>
          </p:cNvPicPr>
          <p:nvPr/>
        </p:nvPicPr>
        <p:blipFill>
          <a:blip r:embed="rId3" cstate="print"/>
          <a:srcRect/>
          <a:stretch>
            <a:fillRect/>
          </a:stretch>
        </p:blipFill>
        <p:spPr bwMode="auto">
          <a:xfrm>
            <a:off x="2895600" y="3124200"/>
            <a:ext cx="5495925" cy="89535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534400" cy="5791200"/>
          </a:xfrm>
        </p:spPr>
        <p:txBody>
          <a:bodyPr/>
          <a:lstStyle/>
          <a:p>
            <a:r>
              <a:rPr lang="en-US" dirty="0" smtClean="0"/>
              <a:t>Eq. (7–23) can be applied to the shaft itself by partitioning the shaft into segments.</a:t>
            </a:r>
            <a:endParaRPr lang="en-US" dirty="0"/>
          </a:p>
        </p:txBody>
      </p:sp>
      <p:pic>
        <p:nvPicPr>
          <p:cNvPr id="7" name="Picture 4" descr="bud29281_0712"/>
          <p:cNvPicPr>
            <a:picLocks noChangeAspect="1" noChangeArrowheads="1"/>
          </p:cNvPicPr>
          <p:nvPr/>
        </p:nvPicPr>
        <p:blipFill>
          <a:blip r:embed="rId2" cstate="print"/>
          <a:srcRect t="9034"/>
          <a:stretch>
            <a:fillRect/>
          </a:stretch>
        </p:blipFill>
        <p:spPr bwMode="auto">
          <a:xfrm>
            <a:off x="2133600" y="2286000"/>
            <a:ext cx="4822825" cy="3645207"/>
          </a:xfrm>
          <a:prstGeom prst="rect">
            <a:avLst/>
          </a:prstGeom>
          <a:noFill/>
        </p:spPr>
      </p:pic>
      <p:sp>
        <p:nvSpPr>
          <p:cNvPr id="8" name="TextBox 7"/>
          <p:cNvSpPr txBox="1"/>
          <p:nvPr/>
        </p:nvSpPr>
        <p:spPr>
          <a:xfrm>
            <a:off x="3657600" y="6019800"/>
            <a:ext cx="1371600" cy="400110"/>
          </a:xfrm>
          <a:prstGeom prst="rect">
            <a:avLst/>
          </a:prstGeom>
          <a:noFill/>
        </p:spPr>
        <p:txBody>
          <a:bodyPr wrap="square" rtlCol="0">
            <a:spAutoFit/>
          </a:bodyPr>
          <a:lstStyle/>
          <a:p>
            <a:r>
              <a:rPr lang="en-US" sz="2000" dirty="0" smtClean="0"/>
              <a:t>Fig. 7–12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534400" cy="5791200"/>
          </a:xfrm>
        </p:spPr>
        <p:txBody>
          <a:bodyPr/>
          <a:lstStyle/>
          <a:p>
            <a:r>
              <a:rPr lang="en-US" dirty="0" smtClean="0"/>
              <a:t>An </a:t>
            </a:r>
            <a:r>
              <a:rPr lang="en-US" i="1" dirty="0" smtClean="0"/>
              <a:t>influence coefficient</a:t>
            </a:r>
            <a:r>
              <a:rPr lang="en-US" dirty="0" smtClean="0"/>
              <a:t> is the transverse deflection at location </a:t>
            </a:r>
            <a:r>
              <a:rPr lang="en-US" i="1" dirty="0" smtClean="0"/>
              <a:t>I</a:t>
            </a:r>
            <a:r>
              <a:rPr lang="en-US" dirty="0" smtClean="0"/>
              <a:t> due to a unit load at location </a:t>
            </a:r>
            <a:r>
              <a:rPr lang="en-US" i="1" dirty="0" smtClean="0"/>
              <a:t>j</a:t>
            </a:r>
            <a:r>
              <a:rPr lang="en-US" dirty="0" smtClean="0"/>
              <a:t>.</a:t>
            </a:r>
          </a:p>
          <a:p>
            <a:r>
              <a:rPr lang="en-US" dirty="0" smtClean="0"/>
              <a:t>From Table A–9–6 for a simply supported beam with a single unit load</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295400" y="2352675"/>
            <a:ext cx="7134225" cy="1514475"/>
          </a:xfrm>
          <a:prstGeom prst="rect">
            <a:avLst/>
          </a:prstGeom>
          <a:noFill/>
          <a:ln w="9525">
            <a:noFill/>
            <a:miter lim="800000"/>
            <a:headEnd/>
            <a:tailEnd/>
          </a:ln>
        </p:spPr>
      </p:pic>
      <p:pic>
        <p:nvPicPr>
          <p:cNvPr id="8" name="Picture 4" descr="bud29281_0713"/>
          <p:cNvPicPr>
            <a:picLocks noChangeAspect="1" noChangeArrowheads="1"/>
          </p:cNvPicPr>
          <p:nvPr/>
        </p:nvPicPr>
        <p:blipFill>
          <a:blip r:embed="rId3" cstate="print"/>
          <a:srcRect t="10213"/>
          <a:stretch>
            <a:fillRect/>
          </a:stretch>
        </p:blipFill>
        <p:spPr bwMode="auto">
          <a:xfrm>
            <a:off x="914400" y="3832514"/>
            <a:ext cx="6553200" cy="2646870"/>
          </a:xfrm>
          <a:prstGeom prst="rect">
            <a:avLst/>
          </a:prstGeom>
          <a:noFill/>
        </p:spPr>
      </p:pic>
      <p:sp>
        <p:nvSpPr>
          <p:cNvPr id="10" name="TextBox 9"/>
          <p:cNvSpPr txBox="1"/>
          <p:nvPr/>
        </p:nvSpPr>
        <p:spPr>
          <a:xfrm>
            <a:off x="7162800" y="6057780"/>
            <a:ext cx="1371600" cy="400110"/>
          </a:xfrm>
          <a:prstGeom prst="rect">
            <a:avLst/>
          </a:prstGeom>
          <a:noFill/>
        </p:spPr>
        <p:txBody>
          <a:bodyPr wrap="square" rtlCol="0">
            <a:spAutoFit/>
          </a:bodyPr>
          <a:lstStyle/>
          <a:p>
            <a:r>
              <a:rPr lang="en-US" sz="2000" dirty="0" smtClean="0"/>
              <a:t>Fig. 7–13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Materials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Cold drawn steel typical for </a:t>
            </a:r>
            <a:r>
              <a:rPr lang="en-US" i="1" dirty="0" smtClean="0"/>
              <a:t>d</a:t>
            </a:r>
            <a:r>
              <a:rPr lang="en-US" dirty="0" smtClean="0"/>
              <a:t> &lt; 3 in.</a:t>
            </a:r>
          </a:p>
          <a:p>
            <a:r>
              <a:rPr lang="en-US" dirty="0" smtClean="0"/>
              <a:t>HR steel common for larger sizes.  Should be machined all over.</a:t>
            </a:r>
          </a:p>
          <a:p>
            <a:r>
              <a:rPr lang="en-US" dirty="0" smtClean="0"/>
              <a:t>Low production quantities</a:t>
            </a:r>
          </a:p>
          <a:p>
            <a:pPr lvl="1"/>
            <a:r>
              <a:rPr lang="en-US" dirty="0" smtClean="0"/>
              <a:t>Lathe machining is typical</a:t>
            </a:r>
          </a:p>
          <a:p>
            <a:pPr lvl="1"/>
            <a:r>
              <a:rPr lang="en-US" dirty="0" smtClean="0"/>
              <a:t>Minimum material removal may be design goal</a:t>
            </a:r>
          </a:p>
          <a:p>
            <a:r>
              <a:rPr lang="en-US" dirty="0" smtClean="0"/>
              <a:t>High production quantities</a:t>
            </a:r>
          </a:p>
          <a:p>
            <a:pPr lvl="1"/>
            <a:r>
              <a:rPr lang="en-US" dirty="0" smtClean="0"/>
              <a:t>Forming or casting is common</a:t>
            </a:r>
          </a:p>
          <a:p>
            <a:pPr lvl="1"/>
            <a:r>
              <a:rPr lang="en-US" dirty="0" smtClean="0"/>
              <a:t>Minimum material may be design goal</a:t>
            </a:r>
          </a:p>
          <a:p>
            <a:endParaRPr lang="en-US"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Taking for example a simply supported shaft with three loads, the deflections corresponding to the location of each load is</a:t>
            </a:r>
          </a:p>
          <a:p>
            <a:endParaRPr lang="en-US" dirty="0" smtClean="0"/>
          </a:p>
          <a:p>
            <a:endParaRPr lang="en-US" dirty="0" smtClean="0"/>
          </a:p>
          <a:p>
            <a:endParaRPr lang="en-US" dirty="0" smtClean="0"/>
          </a:p>
          <a:p>
            <a:r>
              <a:rPr lang="en-US" dirty="0" smtClean="0"/>
              <a:t>If the forces are due only to centrifugal force due to the shaft mass,</a:t>
            </a:r>
          </a:p>
          <a:p>
            <a:endParaRPr lang="en-US" dirty="0" smtClean="0"/>
          </a:p>
          <a:p>
            <a:endParaRPr lang="en-US" dirty="0" smtClean="0"/>
          </a:p>
          <a:p>
            <a:endParaRPr lang="en-US" dirty="0" smtClean="0"/>
          </a:p>
          <a:p>
            <a:r>
              <a:rPr lang="en-US" dirty="0" smtClean="0"/>
              <a:t>Rearranging, </a:t>
            </a:r>
            <a:endParaRPr lang="en-US" dirty="0"/>
          </a:p>
        </p:txBody>
      </p:sp>
      <p:pic>
        <p:nvPicPr>
          <p:cNvPr id="7" name="Picture 3"/>
          <p:cNvPicPr>
            <a:picLocks noChangeAspect="1" noChangeArrowheads="1"/>
          </p:cNvPicPr>
          <p:nvPr/>
        </p:nvPicPr>
        <p:blipFill>
          <a:blip r:embed="rId2" cstate="print"/>
          <a:srcRect/>
          <a:stretch>
            <a:fillRect/>
          </a:stretch>
        </p:blipFill>
        <p:spPr bwMode="auto">
          <a:xfrm>
            <a:off x="2514600" y="1600200"/>
            <a:ext cx="5972175" cy="1285875"/>
          </a:xfrm>
          <a:prstGeom prst="rect">
            <a:avLst/>
          </a:prstGeom>
          <a:noFill/>
          <a:ln w="9525">
            <a:noFill/>
            <a:miter lim="800000"/>
            <a:headEnd/>
            <a:tailEnd/>
          </a:ln>
        </p:spPr>
      </p:pic>
      <p:pic>
        <p:nvPicPr>
          <p:cNvPr id="129027" name="Picture 3"/>
          <p:cNvPicPr>
            <a:picLocks noChangeAspect="1" noChangeArrowheads="1"/>
          </p:cNvPicPr>
          <p:nvPr/>
        </p:nvPicPr>
        <p:blipFill>
          <a:blip r:embed="rId3" cstate="print"/>
          <a:srcRect/>
          <a:stretch>
            <a:fillRect/>
          </a:stretch>
        </p:blipFill>
        <p:spPr bwMode="auto">
          <a:xfrm>
            <a:off x="2057400" y="3352800"/>
            <a:ext cx="5362575" cy="1485900"/>
          </a:xfrm>
          <a:prstGeom prst="rect">
            <a:avLst/>
          </a:prstGeom>
          <a:noFill/>
          <a:ln w="9525">
            <a:noFill/>
            <a:miter lim="800000"/>
            <a:headEnd/>
            <a:tailEnd/>
          </a:ln>
        </p:spPr>
      </p:pic>
      <p:pic>
        <p:nvPicPr>
          <p:cNvPr id="129028" name="Picture 4"/>
          <p:cNvPicPr>
            <a:picLocks noChangeAspect="1" noChangeArrowheads="1"/>
          </p:cNvPicPr>
          <p:nvPr/>
        </p:nvPicPr>
        <p:blipFill>
          <a:blip r:embed="rId4" cstate="print"/>
          <a:srcRect/>
          <a:stretch>
            <a:fillRect/>
          </a:stretch>
        </p:blipFill>
        <p:spPr bwMode="auto">
          <a:xfrm>
            <a:off x="2209800" y="5086350"/>
            <a:ext cx="5943600" cy="154305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Non-trivial solutions to this set of simultaneous equations will exist when its determinant equals zero.</a:t>
            </a:r>
          </a:p>
          <a:p>
            <a:endParaRPr lang="en-US" dirty="0" smtClean="0"/>
          </a:p>
          <a:p>
            <a:endParaRPr lang="en-US" dirty="0" smtClean="0"/>
          </a:p>
          <a:p>
            <a:endParaRPr lang="en-US" dirty="0" smtClean="0"/>
          </a:p>
          <a:p>
            <a:r>
              <a:rPr lang="en-US" dirty="0" smtClean="0"/>
              <a:t>Expanding the determinant,</a:t>
            </a:r>
          </a:p>
          <a:p>
            <a:endParaRPr lang="en-US" dirty="0" smtClean="0"/>
          </a:p>
          <a:p>
            <a:endParaRPr lang="en-US" dirty="0" smtClean="0"/>
          </a:p>
          <a:p>
            <a:r>
              <a:rPr lang="en-US" dirty="0" smtClean="0"/>
              <a:t>Eq. (7–27) can be written in terms of its three roots as </a:t>
            </a:r>
            <a:endParaRPr lang="en-US" dirty="0"/>
          </a:p>
        </p:txBody>
      </p:sp>
      <p:pic>
        <p:nvPicPr>
          <p:cNvPr id="8" name="Picture 4"/>
          <p:cNvPicPr>
            <a:picLocks noChangeAspect="1" noChangeArrowheads="1"/>
          </p:cNvPicPr>
          <p:nvPr/>
        </p:nvPicPr>
        <p:blipFill>
          <a:blip r:embed="rId2" cstate="print"/>
          <a:srcRect/>
          <a:stretch>
            <a:fillRect/>
          </a:stretch>
        </p:blipFill>
        <p:spPr bwMode="auto">
          <a:xfrm>
            <a:off x="1143000" y="1524000"/>
            <a:ext cx="7620000" cy="1228725"/>
          </a:xfrm>
          <a:prstGeom prst="rect">
            <a:avLst/>
          </a:prstGeom>
          <a:noFill/>
          <a:ln w="9525">
            <a:noFill/>
            <a:miter lim="800000"/>
            <a:headEnd/>
            <a:tailEnd/>
          </a:ln>
        </p:spPr>
      </p:pic>
      <p:pic>
        <p:nvPicPr>
          <p:cNvPr id="9" name="Picture 5"/>
          <p:cNvPicPr>
            <a:picLocks noChangeAspect="1" noChangeArrowheads="1"/>
          </p:cNvPicPr>
          <p:nvPr/>
        </p:nvPicPr>
        <p:blipFill>
          <a:blip r:embed="rId3" cstate="print"/>
          <a:srcRect/>
          <a:stretch>
            <a:fillRect/>
          </a:stretch>
        </p:blipFill>
        <p:spPr bwMode="auto">
          <a:xfrm>
            <a:off x="1524000" y="3352800"/>
            <a:ext cx="7305675" cy="781050"/>
          </a:xfrm>
          <a:prstGeom prst="rect">
            <a:avLst/>
          </a:prstGeom>
          <a:noFill/>
          <a:ln w="9525">
            <a:noFill/>
            <a:miter lim="800000"/>
            <a:headEnd/>
            <a:tailEnd/>
          </a:ln>
        </p:spPr>
      </p:pic>
      <p:pic>
        <p:nvPicPr>
          <p:cNvPr id="10" name="Picture 5"/>
          <p:cNvPicPr>
            <a:picLocks noChangeAspect="1" noChangeArrowheads="1"/>
          </p:cNvPicPr>
          <p:nvPr/>
        </p:nvPicPr>
        <p:blipFill>
          <a:blip r:embed="rId4" cstate="print"/>
          <a:srcRect/>
          <a:stretch>
            <a:fillRect/>
          </a:stretch>
        </p:blipFill>
        <p:spPr bwMode="auto">
          <a:xfrm>
            <a:off x="838200" y="4608520"/>
            <a:ext cx="8196756" cy="2020879"/>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Comparing </a:t>
            </a:r>
            <a:r>
              <a:rPr lang="en-US" dirty="0" err="1" smtClean="0"/>
              <a:t>Eqs</a:t>
            </a:r>
            <a:r>
              <a:rPr lang="en-US" dirty="0" smtClean="0"/>
              <a:t>. (7–27) and (7–28),</a:t>
            </a:r>
          </a:p>
          <a:p>
            <a:endParaRPr lang="en-US" dirty="0" smtClean="0"/>
          </a:p>
          <a:p>
            <a:endParaRPr lang="en-US" dirty="0" smtClean="0"/>
          </a:p>
          <a:p>
            <a:r>
              <a:rPr lang="en-US" dirty="0" smtClean="0"/>
              <a:t>Define </a:t>
            </a:r>
            <a:r>
              <a:rPr lang="en-US" i="1" dirty="0" err="1" smtClean="0">
                <a:latin typeface="Symbol" pitchFamily="18" charset="2"/>
              </a:rPr>
              <a:t>w</a:t>
            </a:r>
            <a:r>
              <a:rPr lang="en-US" i="1" baseline="-25000" dirty="0" err="1" smtClean="0"/>
              <a:t>ii</a:t>
            </a:r>
            <a:r>
              <a:rPr lang="en-US" dirty="0" smtClean="0"/>
              <a:t> as the critical speed if </a:t>
            </a:r>
            <a:r>
              <a:rPr lang="en-US" i="1" dirty="0" smtClean="0"/>
              <a:t>m</a:t>
            </a:r>
            <a:r>
              <a:rPr lang="en-US" i="1" baseline="-25000" dirty="0" smtClean="0"/>
              <a:t>i</a:t>
            </a:r>
            <a:r>
              <a:rPr lang="en-US" dirty="0" smtClean="0"/>
              <a:t> is acting alone.  </a:t>
            </a:r>
            <a:br>
              <a:rPr lang="en-US" dirty="0" smtClean="0"/>
            </a:br>
            <a:r>
              <a:rPr lang="en-US" dirty="0" smtClean="0"/>
              <a:t>From Eq. (7–29), </a:t>
            </a:r>
          </a:p>
          <a:p>
            <a:endParaRPr lang="en-US" dirty="0" smtClean="0"/>
          </a:p>
          <a:p>
            <a:endParaRPr lang="en-US" dirty="0" smtClean="0"/>
          </a:p>
          <a:p>
            <a:r>
              <a:rPr lang="en-US" dirty="0" smtClean="0"/>
              <a:t>Thus, Eq. (7–29) can be rewritten as </a:t>
            </a:r>
            <a:endParaRPr lang="en-US" dirty="0"/>
          </a:p>
        </p:txBody>
      </p:sp>
      <p:pic>
        <p:nvPicPr>
          <p:cNvPr id="11" name="Picture 3"/>
          <p:cNvPicPr>
            <a:picLocks noChangeAspect="1" noChangeArrowheads="1"/>
          </p:cNvPicPr>
          <p:nvPr/>
        </p:nvPicPr>
        <p:blipFill>
          <a:blip r:embed="rId3" cstate="print"/>
          <a:srcRect/>
          <a:stretch>
            <a:fillRect/>
          </a:stretch>
        </p:blipFill>
        <p:spPr bwMode="auto">
          <a:xfrm>
            <a:off x="1600200" y="1171575"/>
            <a:ext cx="6705600" cy="762000"/>
          </a:xfrm>
          <a:prstGeom prst="rect">
            <a:avLst/>
          </a:prstGeom>
          <a:noFill/>
          <a:ln w="9525">
            <a:noFill/>
            <a:miter lim="800000"/>
            <a:headEnd/>
            <a:tailEnd/>
          </a:ln>
        </p:spPr>
      </p:pic>
      <p:graphicFrame>
        <p:nvGraphicFramePr>
          <p:cNvPr id="12" name="Object 11"/>
          <p:cNvGraphicFramePr>
            <a:graphicFrameLocks noChangeAspect="1"/>
          </p:cNvGraphicFramePr>
          <p:nvPr/>
        </p:nvGraphicFramePr>
        <p:xfrm>
          <a:off x="3276600" y="2819400"/>
          <a:ext cx="1284382" cy="839788"/>
        </p:xfrm>
        <a:graphic>
          <a:graphicData uri="http://schemas.openxmlformats.org/presentationml/2006/ole">
            <mc:AlternateContent xmlns:mc="http://schemas.openxmlformats.org/markup-compatibility/2006">
              <mc:Choice xmlns:v="urn:schemas-microsoft-com:vml" Requires="v">
                <p:oleObj spid="_x0000_s130059" name="Equation" r:id="rId4" imgW="660240" imgH="431640" progId="Equation.DSMT4">
                  <p:embed/>
                </p:oleObj>
              </mc:Choice>
              <mc:Fallback>
                <p:oleObj name="Equation" r:id="rId4" imgW="660240" imgH="43164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2819400"/>
                        <a:ext cx="1284382" cy="83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4"/>
          <p:cNvPicPr>
            <a:picLocks noChangeAspect="1" noChangeArrowheads="1"/>
          </p:cNvPicPr>
          <p:nvPr/>
        </p:nvPicPr>
        <p:blipFill>
          <a:blip r:embed="rId6" cstate="print"/>
          <a:srcRect/>
          <a:stretch>
            <a:fillRect/>
          </a:stretch>
        </p:blipFill>
        <p:spPr bwMode="auto">
          <a:xfrm>
            <a:off x="1828800" y="4267200"/>
            <a:ext cx="6429375" cy="73342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Note that</a:t>
            </a:r>
          </a:p>
          <a:p>
            <a:r>
              <a:rPr lang="en-US" dirty="0" smtClean="0"/>
              <a:t>The first critical speed can be approximated from Eq. (7–30) as</a:t>
            </a:r>
          </a:p>
          <a:p>
            <a:endParaRPr lang="en-US" dirty="0" smtClean="0"/>
          </a:p>
          <a:p>
            <a:endParaRPr lang="en-US" dirty="0" smtClean="0"/>
          </a:p>
          <a:p>
            <a:r>
              <a:rPr lang="en-US" dirty="0" smtClean="0"/>
              <a:t>Extending this idea to an </a:t>
            </a:r>
            <a:r>
              <a:rPr lang="en-US" i="1" dirty="0" smtClean="0"/>
              <a:t>n</a:t>
            </a:r>
            <a:r>
              <a:rPr lang="en-US" dirty="0" smtClean="0"/>
              <a:t>-body shaft, we obtain </a:t>
            </a:r>
            <a:r>
              <a:rPr lang="en-US" i="1" dirty="0" err="1" smtClean="0"/>
              <a:t>Dunkerley’s</a:t>
            </a:r>
            <a:r>
              <a:rPr lang="en-US" i="1" dirty="0" smtClean="0"/>
              <a:t> equation,</a:t>
            </a:r>
            <a:r>
              <a:rPr lang="en-US" dirty="0" smtClean="0"/>
              <a:t> </a:t>
            </a:r>
            <a:endParaRPr lang="en-US" dirty="0"/>
          </a:p>
        </p:txBody>
      </p:sp>
      <p:pic>
        <p:nvPicPr>
          <p:cNvPr id="131076" name="Picture 4"/>
          <p:cNvPicPr>
            <a:picLocks noChangeAspect="1" noChangeArrowheads="1"/>
          </p:cNvPicPr>
          <p:nvPr/>
        </p:nvPicPr>
        <p:blipFill>
          <a:blip r:embed="rId2" cstate="print"/>
          <a:srcRect/>
          <a:stretch>
            <a:fillRect/>
          </a:stretch>
        </p:blipFill>
        <p:spPr bwMode="auto">
          <a:xfrm>
            <a:off x="2286000" y="762000"/>
            <a:ext cx="2914650" cy="457200"/>
          </a:xfrm>
          <a:prstGeom prst="rect">
            <a:avLst/>
          </a:prstGeom>
          <a:noFill/>
          <a:ln w="9525">
            <a:noFill/>
            <a:miter lim="800000"/>
            <a:headEnd/>
            <a:tailEnd/>
          </a:ln>
        </p:spPr>
      </p:pic>
      <p:pic>
        <p:nvPicPr>
          <p:cNvPr id="139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76400"/>
            <a:ext cx="66103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9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3429000"/>
            <a:ext cx="652462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Critical Speeds for Shafts</a:t>
            </a:r>
            <a:endParaRPr lang="en-US" dirty="0"/>
          </a:p>
        </p:txBody>
      </p:sp>
      <p:sp>
        <p:nvSpPr>
          <p:cNvPr id="3" name="Content Placeholder 2"/>
          <p:cNvSpPr>
            <a:spLocks noGrp="1"/>
          </p:cNvSpPr>
          <p:nvPr>
            <p:ph idx="1"/>
          </p:nvPr>
        </p:nvSpPr>
        <p:spPr>
          <a:xfrm>
            <a:off x="381000" y="762000"/>
            <a:ext cx="8763000" cy="5791200"/>
          </a:xfrm>
        </p:spPr>
        <p:txBody>
          <a:bodyPr/>
          <a:lstStyle/>
          <a:p>
            <a:r>
              <a:rPr lang="en-US" dirty="0" smtClean="0"/>
              <a:t>Since </a:t>
            </a:r>
            <a:r>
              <a:rPr lang="en-US" dirty="0" err="1" smtClean="0"/>
              <a:t>Dunkerley’s</a:t>
            </a:r>
            <a:r>
              <a:rPr lang="en-US" dirty="0" smtClean="0"/>
              <a:t> equation has loads appearing in the equation, it follows that if each load could be placed at some convenient location transformed into an equivalent load, then the critical speed of an array of loads could be found by summing the equivalent loads, all placed at a single convenient location.</a:t>
            </a:r>
          </a:p>
          <a:p>
            <a:r>
              <a:rPr lang="en-US" dirty="0" smtClean="0"/>
              <a:t>For the load at station 1, placed at the center of the span, the equivalent load is found from</a:t>
            </a:r>
            <a:endParaRPr lang="en-US" dirty="0"/>
          </a:p>
        </p:txBody>
      </p:sp>
      <p:pic>
        <p:nvPicPr>
          <p:cNvPr id="8" name="Picture 3"/>
          <p:cNvPicPr>
            <a:picLocks noChangeAspect="1" noChangeArrowheads="1"/>
          </p:cNvPicPr>
          <p:nvPr/>
        </p:nvPicPr>
        <p:blipFill>
          <a:blip r:embed="rId2" cstate="print"/>
          <a:srcRect/>
          <a:stretch>
            <a:fillRect/>
          </a:stretch>
        </p:blipFill>
        <p:spPr bwMode="auto">
          <a:xfrm>
            <a:off x="457200" y="3629197"/>
            <a:ext cx="8686800" cy="1618946"/>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7–5</a:t>
            </a:r>
          </a:p>
        </p:txBody>
      </p:sp>
      <p:pic>
        <p:nvPicPr>
          <p:cNvPr id="132099" name="Picture 3"/>
          <p:cNvPicPr>
            <a:picLocks noChangeAspect="1" noChangeArrowheads="1"/>
          </p:cNvPicPr>
          <p:nvPr/>
        </p:nvPicPr>
        <p:blipFill>
          <a:blip r:embed="rId2" cstate="print"/>
          <a:srcRect/>
          <a:stretch>
            <a:fillRect/>
          </a:stretch>
        </p:blipFill>
        <p:spPr bwMode="auto">
          <a:xfrm>
            <a:off x="390525" y="723900"/>
            <a:ext cx="8734425" cy="3276600"/>
          </a:xfrm>
          <a:prstGeom prst="rect">
            <a:avLst/>
          </a:prstGeom>
          <a:noFill/>
          <a:ln w="9525">
            <a:noFill/>
            <a:miter lim="800000"/>
            <a:headEnd/>
            <a:tailEnd/>
          </a:ln>
        </p:spPr>
      </p:pic>
      <p:pic>
        <p:nvPicPr>
          <p:cNvPr id="132100" name="Picture 4"/>
          <p:cNvPicPr>
            <a:picLocks noChangeAspect="1" noChangeArrowheads="1"/>
          </p:cNvPicPr>
          <p:nvPr/>
        </p:nvPicPr>
        <p:blipFill>
          <a:blip r:embed="rId3" cstate="print"/>
          <a:srcRect/>
          <a:stretch>
            <a:fillRect/>
          </a:stretch>
        </p:blipFill>
        <p:spPr bwMode="auto">
          <a:xfrm>
            <a:off x="1295400" y="3968562"/>
            <a:ext cx="4876800" cy="2635547"/>
          </a:xfrm>
          <a:prstGeom prst="rect">
            <a:avLst/>
          </a:prstGeom>
          <a:noFill/>
          <a:ln w="9525">
            <a:noFill/>
            <a:miter lim="800000"/>
            <a:headEnd/>
            <a:tailEnd/>
          </a:ln>
        </p:spPr>
      </p:pic>
      <p:sp>
        <p:nvSpPr>
          <p:cNvPr id="7" name="TextBox 6"/>
          <p:cNvSpPr txBox="1"/>
          <p:nvPr/>
        </p:nvSpPr>
        <p:spPr>
          <a:xfrm>
            <a:off x="6324600" y="6203999"/>
            <a:ext cx="1371600" cy="400110"/>
          </a:xfrm>
          <a:prstGeom prst="rect">
            <a:avLst/>
          </a:prstGeom>
          <a:noFill/>
        </p:spPr>
        <p:txBody>
          <a:bodyPr wrap="square" rtlCol="0">
            <a:spAutoFit/>
          </a:bodyPr>
          <a:lstStyle/>
          <a:p>
            <a:r>
              <a:rPr lang="en-US" sz="2000" dirty="0" smtClean="0"/>
              <a:t>Fig. 7–14</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7–5 (continued)</a:t>
            </a:r>
            <a:endParaRPr lang="en-US" dirty="0"/>
          </a:p>
        </p:txBody>
      </p:sp>
      <p:pic>
        <p:nvPicPr>
          <p:cNvPr id="133122" name="Picture 2"/>
          <p:cNvPicPr>
            <a:picLocks noChangeAspect="1" noChangeArrowheads="1"/>
          </p:cNvPicPr>
          <p:nvPr/>
        </p:nvPicPr>
        <p:blipFill>
          <a:blip r:embed="rId2" cstate="print"/>
          <a:srcRect/>
          <a:stretch>
            <a:fillRect/>
          </a:stretch>
        </p:blipFill>
        <p:spPr bwMode="auto">
          <a:xfrm>
            <a:off x="390525" y="723900"/>
            <a:ext cx="8743950" cy="1362075"/>
          </a:xfrm>
          <a:prstGeom prst="rect">
            <a:avLst/>
          </a:prstGeom>
          <a:noFill/>
          <a:ln w="9525">
            <a:noFill/>
            <a:miter lim="800000"/>
            <a:headEnd/>
            <a:tailEnd/>
          </a:ln>
        </p:spPr>
      </p:pic>
      <p:pic>
        <p:nvPicPr>
          <p:cNvPr id="133123" name="Picture 3"/>
          <p:cNvPicPr>
            <a:picLocks noChangeAspect="1" noChangeArrowheads="1"/>
          </p:cNvPicPr>
          <p:nvPr/>
        </p:nvPicPr>
        <p:blipFill>
          <a:blip r:embed="rId3" cstate="print"/>
          <a:srcRect/>
          <a:stretch>
            <a:fillRect/>
          </a:stretch>
        </p:blipFill>
        <p:spPr bwMode="auto">
          <a:xfrm>
            <a:off x="428625" y="2085975"/>
            <a:ext cx="8677275" cy="2667000"/>
          </a:xfrm>
          <a:prstGeom prst="rect">
            <a:avLst/>
          </a:prstGeom>
          <a:noFill/>
          <a:ln w="9525">
            <a:noFill/>
            <a:miter lim="800000"/>
            <a:headEnd/>
            <a:tailEnd/>
          </a:ln>
        </p:spPr>
      </p:pic>
      <p:pic>
        <p:nvPicPr>
          <p:cNvPr id="133124" name="Picture 4"/>
          <p:cNvPicPr>
            <a:picLocks noChangeAspect="1" noChangeArrowheads="1"/>
          </p:cNvPicPr>
          <p:nvPr/>
        </p:nvPicPr>
        <p:blipFill>
          <a:blip r:embed="rId4" cstate="print"/>
          <a:srcRect/>
          <a:stretch>
            <a:fillRect/>
          </a:stretch>
        </p:blipFill>
        <p:spPr bwMode="auto">
          <a:xfrm>
            <a:off x="533400" y="4857750"/>
            <a:ext cx="7915275" cy="933450"/>
          </a:xfrm>
          <a:prstGeom prst="rect">
            <a:avLst/>
          </a:prstGeom>
          <a:noFill/>
          <a:ln w="9525">
            <a:noFill/>
            <a:miter lim="800000"/>
            <a:headEnd/>
            <a:tailEnd/>
          </a:ln>
        </p:spPr>
      </p:pic>
      <p:pic>
        <p:nvPicPr>
          <p:cNvPr id="1505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2743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0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9999" y="3505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0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4267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7–5 (continued)</a:t>
            </a:r>
          </a:p>
        </p:txBody>
      </p:sp>
      <p:pic>
        <p:nvPicPr>
          <p:cNvPr id="134146" name="Picture 2"/>
          <p:cNvPicPr>
            <a:picLocks noChangeAspect="1" noChangeArrowheads="1"/>
          </p:cNvPicPr>
          <p:nvPr/>
        </p:nvPicPr>
        <p:blipFill>
          <a:blip r:embed="rId2" cstate="print"/>
          <a:srcRect/>
          <a:stretch>
            <a:fillRect/>
          </a:stretch>
        </p:blipFill>
        <p:spPr bwMode="auto">
          <a:xfrm>
            <a:off x="400050" y="742950"/>
            <a:ext cx="8734425" cy="4667250"/>
          </a:xfrm>
          <a:prstGeom prst="rect">
            <a:avLst/>
          </a:prstGeom>
          <a:noFill/>
          <a:ln w="9525">
            <a:noFill/>
            <a:miter lim="800000"/>
            <a:headEnd/>
            <a:tailEnd/>
          </a:ln>
        </p:spPr>
      </p:pic>
      <p:pic>
        <p:nvPicPr>
          <p:cNvPr id="149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2098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537" y="14478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9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536" y="838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7–5 (continued)</a:t>
            </a:r>
          </a:p>
        </p:txBody>
      </p:sp>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7058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0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8288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7–5 (continued)</a:t>
            </a:r>
          </a:p>
        </p:txBody>
      </p:sp>
      <p:pic>
        <p:nvPicPr>
          <p:cNvPr id="136194" name="Picture 2"/>
          <p:cNvPicPr>
            <a:picLocks noChangeAspect="1" noChangeArrowheads="1"/>
          </p:cNvPicPr>
          <p:nvPr/>
        </p:nvPicPr>
        <p:blipFill>
          <a:blip r:embed="rId2" cstate="print"/>
          <a:srcRect/>
          <a:stretch>
            <a:fillRect/>
          </a:stretch>
        </p:blipFill>
        <p:spPr bwMode="auto">
          <a:xfrm>
            <a:off x="381000" y="771525"/>
            <a:ext cx="8763000" cy="3571875"/>
          </a:xfrm>
          <a:prstGeom prst="rect">
            <a:avLst/>
          </a:prstGeom>
          <a:noFill/>
          <a:ln w="9525">
            <a:noFill/>
            <a:miter lim="800000"/>
            <a:headEnd/>
            <a:tailEnd/>
          </a:ln>
        </p:spPr>
      </p:pic>
      <p:pic>
        <p:nvPicPr>
          <p:cNvPr id="136195" name="Picture 3"/>
          <p:cNvPicPr>
            <a:picLocks noChangeAspect="1" noChangeArrowheads="1"/>
          </p:cNvPicPr>
          <p:nvPr/>
        </p:nvPicPr>
        <p:blipFill>
          <a:blip r:embed="rId3" cstate="print"/>
          <a:srcRect/>
          <a:stretch>
            <a:fillRect/>
          </a:stretch>
        </p:blipFill>
        <p:spPr bwMode="auto">
          <a:xfrm>
            <a:off x="1676400" y="4355450"/>
            <a:ext cx="3810000" cy="2157372"/>
          </a:xfrm>
          <a:prstGeom prst="rect">
            <a:avLst/>
          </a:prstGeom>
          <a:noFill/>
          <a:ln w="9525">
            <a:noFill/>
            <a:miter lim="800000"/>
            <a:headEnd/>
            <a:tailEnd/>
          </a:ln>
        </p:spPr>
      </p:pic>
      <p:sp>
        <p:nvSpPr>
          <p:cNvPr id="7" name="TextBox 6"/>
          <p:cNvSpPr txBox="1"/>
          <p:nvPr/>
        </p:nvSpPr>
        <p:spPr>
          <a:xfrm>
            <a:off x="5562600" y="5943600"/>
            <a:ext cx="1371600" cy="400110"/>
          </a:xfrm>
          <a:prstGeom prst="rect">
            <a:avLst/>
          </a:prstGeom>
          <a:noFill/>
        </p:spPr>
        <p:txBody>
          <a:bodyPr wrap="square" rtlCol="0">
            <a:spAutoFit/>
          </a:bodyPr>
          <a:lstStyle/>
          <a:p>
            <a:r>
              <a:rPr lang="en-US" sz="2000" dirty="0" smtClean="0"/>
              <a:t>Fig. 7–14</a:t>
            </a:r>
          </a:p>
        </p:txBody>
      </p:sp>
      <p:pic>
        <p:nvPicPr>
          <p:cNvPr id="148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36576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Shaft Layout</a:t>
            </a:r>
            <a:endParaRPr lang="en-US" dirty="0"/>
          </a:p>
        </p:txBody>
      </p:sp>
      <p:sp>
        <p:nvSpPr>
          <p:cNvPr id="3" name="Content Placeholder 2"/>
          <p:cNvSpPr>
            <a:spLocks noGrp="1"/>
          </p:cNvSpPr>
          <p:nvPr>
            <p:ph idx="1"/>
          </p:nvPr>
        </p:nvSpPr>
        <p:spPr>
          <a:xfrm>
            <a:off x="381000" y="838200"/>
            <a:ext cx="3352800" cy="5715000"/>
          </a:xfrm>
        </p:spPr>
        <p:txBody>
          <a:bodyPr/>
          <a:lstStyle/>
          <a:p>
            <a:r>
              <a:rPr lang="en-US" dirty="0" smtClean="0"/>
              <a:t>Issues to consider for shaft layout</a:t>
            </a:r>
          </a:p>
          <a:p>
            <a:pPr lvl="1"/>
            <a:r>
              <a:rPr lang="en-US" dirty="0" smtClean="0"/>
              <a:t>Axial layout of components</a:t>
            </a:r>
          </a:p>
          <a:p>
            <a:pPr lvl="1"/>
            <a:r>
              <a:rPr lang="en-US" dirty="0" smtClean="0"/>
              <a:t>Supporting axial loads</a:t>
            </a:r>
          </a:p>
          <a:p>
            <a:pPr lvl="1"/>
            <a:r>
              <a:rPr lang="en-US" dirty="0" smtClean="0"/>
              <a:t>Providing for torque transmission</a:t>
            </a:r>
          </a:p>
          <a:p>
            <a:pPr lvl="1"/>
            <a:r>
              <a:rPr lang="en-US" dirty="0" smtClean="0"/>
              <a:t>Assembly and Disassembly</a:t>
            </a:r>
          </a:p>
        </p:txBody>
      </p:sp>
      <p:pic>
        <p:nvPicPr>
          <p:cNvPr id="5" name="Picture 6" descr="bud29281_0701"/>
          <p:cNvPicPr>
            <a:picLocks noChangeAspect="1" noChangeArrowheads="1"/>
          </p:cNvPicPr>
          <p:nvPr/>
        </p:nvPicPr>
        <p:blipFill>
          <a:blip r:embed="rId2" cstate="print"/>
          <a:srcRect t="5263" b="14474"/>
          <a:stretch>
            <a:fillRect/>
          </a:stretch>
        </p:blipFill>
        <p:spPr bwMode="auto">
          <a:xfrm>
            <a:off x="3641725" y="762000"/>
            <a:ext cx="5502275" cy="4648200"/>
          </a:xfrm>
          <a:prstGeom prst="rect">
            <a:avLst/>
          </a:prstGeom>
          <a:noFill/>
        </p:spPr>
      </p:pic>
      <p:sp>
        <p:nvSpPr>
          <p:cNvPr id="6" name="TextBox 5"/>
          <p:cNvSpPr txBox="1"/>
          <p:nvPr/>
        </p:nvSpPr>
        <p:spPr>
          <a:xfrm>
            <a:off x="6096000" y="5562600"/>
            <a:ext cx="1371600" cy="400110"/>
          </a:xfrm>
          <a:prstGeom prst="rect">
            <a:avLst/>
          </a:prstGeom>
          <a:noFill/>
        </p:spPr>
        <p:txBody>
          <a:bodyPr wrap="square" rtlCol="0">
            <a:spAutoFit/>
          </a:bodyPr>
          <a:lstStyle/>
          <a:p>
            <a:r>
              <a:rPr lang="en-US" sz="2000" dirty="0" smtClean="0"/>
              <a:t>Fig. </a:t>
            </a:r>
            <a:r>
              <a:rPr lang="en-US" sz="2000" dirty="0"/>
              <a:t>7–1</a:t>
            </a:r>
            <a:endParaRPr lang="en-US" sz="2000"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7–5 (continued)</a:t>
            </a:r>
          </a:p>
        </p:txBody>
      </p:sp>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13722"/>
            <a:ext cx="8763000" cy="4758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925" y="48006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924" y="25146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7–5 (continued)</a:t>
            </a:r>
          </a:p>
        </p:txBody>
      </p:sp>
      <p:pic>
        <p:nvPicPr>
          <p:cNvPr id="142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38200"/>
            <a:ext cx="853440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895474"/>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Setscrews</a:t>
            </a:r>
            <a:endParaRPr lang="en-US" dirty="0"/>
          </a:p>
        </p:txBody>
      </p:sp>
      <p:sp>
        <p:nvSpPr>
          <p:cNvPr id="3" name="Content Placeholder 2"/>
          <p:cNvSpPr>
            <a:spLocks noGrp="1"/>
          </p:cNvSpPr>
          <p:nvPr>
            <p:ph idx="1"/>
          </p:nvPr>
        </p:nvSpPr>
        <p:spPr>
          <a:xfrm>
            <a:off x="381000" y="762000"/>
            <a:ext cx="8610600" cy="1905000"/>
          </a:xfrm>
        </p:spPr>
        <p:txBody>
          <a:bodyPr/>
          <a:lstStyle/>
          <a:p>
            <a:r>
              <a:rPr lang="en-US" dirty="0" smtClean="0"/>
              <a:t>Setscrews resist axial and rotational motion</a:t>
            </a:r>
          </a:p>
          <a:p>
            <a:r>
              <a:rPr lang="en-US" dirty="0" smtClean="0"/>
              <a:t>They apply a compressive force to create friction</a:t>
            </a:r>
          </a:p>
          <a:p>
            <a:r>
              <a:rPr lang="en-US" dirty="0" smtClean="0"/>
              <a:t>The tip of the set screw may also provide a slight penetration</a:t>
            </a:r>
          </a:p>
          <a:p>
            <a:r>
              <a:rPr lang="en-US" dirty="0" smtClean="0"/>
              <a:t>Various tips are available</a:t>
            </a:r>
          </a:p>
        </p:txBody>
      </p:sp>
      <p:pic>
        <p:nvPicPr>
          <p:cNvPr id="5" name="Picture 4" descr="bud29281_0715"/>
          <p:cNvPicPr>
            <a:picLocks noChangeAspect="1" noChangeArrowheads="1"/>
          </p:cNvPicPr>
          <p:nvPr/>
        </p:nvPicPr>
        <p:blipFill>
          <a:blip r:embed="rId2" cstate="print"/>
          <a:srcRect t="6061"/>
          <a:stretch>
            <a:fillRect/>
          </a:stretch>
        </p:blipFill>
        <p:spPr bwMode="auto">
          <a:xfrm>
            <a:off x="914400" y="3124200"/>
            <a:ext cx="7597775" cy="3162669"/>
          </a:xfrm>
          <a:prstGeom prst="rect">
            <a:avLst/>
          </a:prstGeom>
          <a:noFill/>
        </p:spPr>
      </p:pic>
      <p:sp>
        <p:nvSpPr>
          <p:cNvPr id="6" name="TextBox 5"/>
          <p:cNvSpPr txBox="1"/>
          <p:nvPr/>
        </p:nvSpPr>
        <p:spPr>
          <a:xfrm>
            <a:off x="3962400" y="6172200"/>
            <a:ext cx="1371600" cy="400110"/>
          </a:xfrm>
          <a:prstGeom prst="rect">
            <a:avLst/>
          </a:prstGeom>
          <a:noFill/>
        </p:spPr>
        <p:txBody>
          <a:bodyPr wrap="square" rtlCol="0">
            <a:spAutoFit/>
          </a:bodyPr>
          <a:lstStyle/>
          <a:p>
            <a:r>
              <a:rPr lang="en-US" sz="2000" dirty="0" smtClean="0"/>
              <a:t>Fig. 7–15</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Setscrews</a:t>
            </a:r>
            <a:endParaRPr lang="en-US" dirty="0"/>
          </a:p>
        </p:txBody>
      </p:sp>
      <p:sp>
        <p:nvSpPr>
          <p:cNvPr id="3" name="Content Placeholder 2"/>
          <p:cNvSpPr>
            <a:spLocks noGrp="1"/>
          </p:cNvSpPr>
          <p:nvPr>
            <p:ph idx="1"/>
          </p:nvPr>
        </p:nvSpPr>
        <p:spPr>
          <a:xfrm>
            <a:off x="381000" y="762000"/>
            <a:ext cx="3200400" cy="5715000"/>
          </a:xfrm>
        </p:spPr>
        <p:txBody>
          <a:bodyPr>
            <a:normAutofit lnSpcReduction="10000"/>
          </a:bodyPr>
          <a:lstStyle/>
          <a:p>
            <a:r>
              <a:rPr lang="en-US" dirty="0" smtClean="0"/>
              <a:t>Resistance to axial motion of collar or hub relative to shaft is called </a:t>
            </a:r>
            <a:r>
              <a:rPr lang="en-US" i="1" dirty="0" smtClean="0"/>
              <a:t>holding power</a:t>
            </a:r>
          </a:p>
          <a:p>
            <a:r>
              <a:rPr lang="en-US" dirty="0" smtClean="0"/>
              <a:t>Typical values listed in Table 7–4 apply to axial and </a:t>
            </a:r>
            <a:r>
              <a:rPr lang="en-US" dirty="0" err="1" smtClean="0"/>
              <a:t>torsional</a:t>
            </a:r>
            <a:r>
              <a:rPr lang="en-US" dirty="0" smtClean="0"/>
              <a:t> resistance</a:t>
            </a:r>
          </a:p>
          <a:p>
            <a:r>
              <a:rPr lang="en-US" dirty="0" smtClean="0"/>
              <a:t>Typical factors of safety are 1.5 to 2.0 for static, and 4 to 8 for dynamic loads</a:t>
            </a:r>
          </a:p>
          <a:p>
            <a:r>
              <a:rPr lang="en-US" dirty="0" smtClean="0"/>
              <a:t>Length should be about half the shaft diameter</a:t>
            </a:r>
          </a:p>
          <a:p>
            <a:endParaRPr lang="en-US" dirty="0" smtClean="0"/>
          </a:p>
        </p:txBody>
      </p:sp>
      <p:pic>
        <p:nvPicPr>
          <p:cNvPr id="7" name="Picture 4" descr="bud29281_ta7"/>
          <p:cNvPicPr>
            <a:picLocks noChangeAspect="1" noChangeArrowheads="1"/>
          </p:cNvPicPr>
          <p:nvPr/>
        </p:nvPicPr>
        <p:blipFill>
          <a:blip r:embed="rId2" cstate="print"/>
          <a:srcRect t="4373" b="10082"/>
          <a:stretch>
            <a:fillRect/>
          </a:stretch>
        </p:blipFill>
        <p:spPr bwMode="auto">
          <a:xfrm>
            <a:off x="3736042" y="761999"/>
            <a:ext cx="5407958" cy="5791201"/>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 and Pins</a:t>
            </a:r>
            <a:endParaRPr lang="en-US" dirty="0"/>
          </a:p>
        </p:txBody>
      </p:sp>
      <p:sp>
        <p:nvSpPr>
          <p:cNvPr id="3" name="Content Placeholder 2"/>
          <p:cNvSpPr>
            <a:spLocks noGrp="1"/>
          </p:cNvSpPr>
          <p:nvPr>
            <p:ph idx="1"/>
          </p:nvPr>
        </p:nvSpPr>
        <p:spPr>
          <a:xfrm>
            <a:off x="381000" y="838200"/>
            <a:ext cx="3276600" cy="6019800"/>
          </a:xfrm>
        </p:spPr>
        <p:txBody>
          <a:bodyPr/>
          <a:lstStyle/>
          <a:p>
            <a:r>
              <a:rPr lang="en-US" dirty="0" smtClean="0"/>
              <a:t>Used to secure rotating elements and to transmit torque</a:t>
            </a:r>
            <a:endParaRPr lang="en-US" dirty="0"/>
          </a:p>
        </p:txBody>
      </p:sp>
      <p:pic>
        <p:nvPicPr>
          <p:cNvPr id="5" name="Picture 4" descr="bud29281_0716"/>
          <p:cNvPicPr>
            <a:picLocks noChangeAspect="1" noChangeArrowheads="1"/>
          </p:cNvPicPr>
          <p:nvPr/>
        </p:nvPicPr>
        <p:blipFill>
          <a:blip r:embed="rId2" cstate="print"/>
          <a:srcRect t="5904"/>
          <a:stretch>
            <a:fillRect/>
          </a:stretch>
        </p:blipFill>
        <p:spPr bwMode="auto">
          <a:xfrm>
            <a:off x="3698875" y="755497"/>
            <a:ext cx="5445125" cy="4045103"/>
          </a:xfrm>
          <a:prstGeom prst="rect">
            <a:avLst/>
          </a:prstGeom>
          <a:noFill/>
        </p:spPr>
      </p:pic>
      <p:sp>
        <p:nvSpPr>
          <p:cNvPr id="6" name="TextBox 5"/>
          <p:cNvSpPr txBox="1"/>
          <p:nvPr/>
        </p:nvSpPr>
        <p:spPr>
          <a:xfrm>
            <a:off x="5562600" y="4876800"/>
            <a:ext cx="1371600" cy="400110"/>
          </a:xfrm>
          <a:prstGeom prst="rect">
            <a:avLst/>
          </a:prstGeom>
          <a:noFill/>
        </p:spPr>
        <p:txBody>
          <a:bodyPr wrap="square" rtlCol="0">
            <a:spAutoFit/>
          </a:bodyPr>
          <a:lstStyle/>
          <a:p>
            <a:r>
              <a:rPr lang="en-US" sz="2000" dirty="0" smtClean="0"/>
              <a:t>Fig. 7–16</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Tapered Pins</a:t>
            </a:r>
            <a:endParaRPr lang="en-US" dirty="0"/>
          </a:p>
        </p:txBody>
      </p:sp>
      <p:sp>
        <p:nvSpPr>
          <p:cNvPr id="3" name="Content Placeholder 2"/>
          <p:cNvSpPr>
            <a:spLocks noGrp="1"/>
          </p:cNvSpPr>
          <p:nvPr>
            <p:ph idx="1"/>
          </p:nvPr>
        </p:nvSpPr>
        <p:spPr>
          <a:xfrm>
            <a:off x="381000" y="838200"/>
            <a:ext cx="8382000" cy="2057400"/>
          </a:xfrm>
        </p:spPr>
        <p:txBody>
          <a:bodyPr/>
          <a:lstStyle/>
          <a:p>
            <a:r>
              <a:rPr lang="en-US" dirty="0" smtClean="0"/>
              <a:t>Taper pins are sized by diameter at large end</a:t>
            </a:r>
          </a:p>
          <a:p>
            <a:r>
              <a:rPr lang="en-US" dirty="0" smtClean="0"/>
              <a:t>Small end diameter is </a:t>
            </a:r>
          </a:p>
          <a:p>
            <a:endParaRPr lang="en-US" dirty="0" smtClean="0"/>
          </a:p>
          <a:p>
            <a:r>
              <a:rPr lang="en-US" dirty="0" smtClean="0"/>
              <a:t>Table 7–5 shows some standard sizes in inches</a:t>
            </a:r>
            <a:endParaRPr lang="en-US" dirty="0"/>
          </a:p>
        </p:txBody>
      </p:sp>
      <p:pic>
        <p:nvPicPr>
          <p:cNvPr id="6" name="Picture 5"/>
          <p:cNvPicPr>
            <a:picLocks noChangeAspect="1" noChangeArrowheads="1"/>
          </p:cNvPicPr>
          <p:nvPr/>
        </p:nvPicPr>
        <p:blipFill>
          <a:blip r:embed="rId2" cstate="print"/>
          <a:srcRect/>
          <a:stretch>
            <a:fillRect/>
          </a:stretch>
        </p:blipFill>
        <p:spPr bwMode="auto">
          <a:xfrm>
            <a:off x="2590800" y="1676400"/>
            <a:ext cx="5505450" cy="495300"/>
          </a:xfrm>
          <a:prstGeom prst="rect">
            <a:avLst/>
          </a:prstGeom>
          <a:noFill/>
          <a:ln w="9525">
            <a:noFill/>
            <a:miter lim="800000"/>
            <a:headEnd/>
            <a:tailEnd/>
          </a:ln>
        </p:spPr>
      </p:pic>
      <p:pic>
        <p:nvPicPr>
          <p:cNvPr id="7" name="Picture 4" descr="bud29281_ta7"/>
          <p:cNvPicPr>
            <a:picLocks noChangeAspect="1" noChangeArrowheads="1"/>
          </p:cNvPicPr>
          <p:nvPr/>
        </p:nvPicPr>
        <p:blipFill>
          <a:blip r:embed="rId3" cstate="print"/>
          <a:srcRect l="26316" t="10702"/>
          <a:stretch>
            <a:fillRect/>
          </a:stretch>
        </p:blipFill>
        <p:spPr bwMode="auto">
          <a:xfrm>
            <a:off x="457200" y="2819400"/>
            <a:ext cx="8630292" cy="3429000"/>
          </a:xfrm>
          <a:prstGeom prst="rect">
            <a:avLst/>
          </a:prstGeom>
          <a:noFill/>
        </p:spPr>
      </p:pic>
      <p:sp>
        <p:nvSpPr>
          <p:cNvPr id="8" name="TextBox 7"/>
          <p:cNvSpPr txBox="1"/>
          <p:nvPr/>
        </p:nvSpPr>
        <p:spPr>
          <a:xfrm>
            <a:off x="4267200" y="6248400"/>
            <a:ext cx="1371600" cy="400110"/>
          </a:xfrm>
          <a:prstGeom prst="rect">
            <a:avLst/>
          </a:prstGeom>
          <a:noFill/>
        </p:spPr>
        <p:txBody>
          <a:bodyPr wrap="square" rtlCol="0">
            <a:spAutoFit/>
          </a:bodyPr>
          <a:lstStyle/>
          <a:p>
            <a:r>
              <a:rPr lang="en-US" sz="2000" dirty="0" smtClean="0"/>
              <a:t>Table 7–5</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a:t>
            </a:r>
            <a:endParaRPr lang="en-US" dirty="0"/>
          </a:p>
        </p:txBody>
      </p:sp>
      <p:sp>
        <p:nvSpPr>
          <p:cNvPr id="3" name="Content Placeholder 2"/>
          <p:cNvSpPr>
            <a:spLocks noGrp="1"/>
          </p:cNvSpPr>
          <p:nvPr>
            <p:ph idx="1"/>
          </p:nvPr>
        </p:nvSpPr>
        <p:spPr>
          <a:xfrm>
            <a:off x="381000" y="838200"/>
            <a:ext cx="2819400" cy="5867400"/>
          </a:xfrm>
        </p:spPr>
        <p:txBody>
          <a:bodyPr>
            <a:normAutofit/>
          </a:bodyPr>
          <a:lstStyle/>
          <a:p>
            <a:r>
              <a:rPr lang="en-US" dirty="0" smtClean="0"/>
              <a:t>Keys come in standard square and rectangular sizes</a:t>
            </a:r>
          </a:p>
          <a:p>
            <a:r>
              <a:rPr lang="en-US" dirty="0" smtClean="0"/>
              <a:t>Shaft diameter determines key size</a:t>
            </a:r>
          </a:p>
          <a:p>
            <a:endParaRPr lang="en-US" dirty="0" smtClean="0"/>
          </a:p>
        </p:txBody>
      </p:sp>
      <p:pic>
        <p:nvPicPr>
          <p:cNvPr id="8" name="Picture 4" descr="bud29281_ta7"/>
          <p:cNvPicPr>
            <a:picLocks noChangeAspect="1" noChangeArrowheads="1"/>
          </p:cNvPicPr>
          <p:nvPr/>
        </p:nvPicPr>
        <p:blipFill>
          <a:blip r:embed="rId2" cstate="print"/>
          <a:srcRect l="28409" t="5960"/>
          <a:stretch>
            <a:fillRect/>
          </a:stretch>
        </p:blipFill>
        <p:spPr bwMode="auto">
          <a:xfrm>
            <a:off x="3200400" y="752596"/>
            <a:ext cx="5410200" cy="5584262"/>
          </a:xfrm>
          <a:prstGeom prst="rect">
            <a:avLst/>
          </a:prstGeom>
          <a:noFill/>
        </p:spPr>
      </p:pic>
      <p:sp>
        <p:nvSpPr>
          <p:cNvPr id="9" name="TextBox 8"/>
          <p:cNvSpPr txBox="1"/>
          <p:nvPr/>
        </p:nvSpPr>
        <p:spPr>
          <a:xfrm>
            <a:off x="1600200" y="5715000"/>
            <a:ext cx="1371600" cy="400110"/>
          </a:xfrm>
          <a:prstGeom prst="rect">
            <a:avLst/>
          </a:prstGeom>
          <a:noFill/>
        </p:spPr>
        <p:txBody>
          <a:bodyPr wrap="square" rtlCol="0">
            <a:spAutoFit/>
          </a:bodyPr>
          <a:lstStyle/>
          <a:p>
            <a:r>
              <a:rPr lang="en-US" sz="2000" dirty="0" smtClean="0"/>
              <a:t>Table 7–6</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Keys</a:t>
            </a:r>
            <a:endParaRPr lang="en-US" dirty="0"/>
          </a:p>
        </p:txBody>
      </p:sp>
      <p:sp>
        <p:nvSpPr>
          <p:cNvPr id="3" name="Content Placeholder 2"/>
          <p:cNvSpPr>
            <a:spLocks noGrp="1"/>
          </p:cNvSpPr>
          <p:nvPr>
            <p:ph idx="1"/>
          </p:nvPr>
        </p:nvSpPr>
        <p:spPr>
          <a:xfrm>
            <a:off x="381000" y="762000"/>
            <a:ext cx="8382000" cy="5791200"/>
          </a:xfrm>
        </p:spPr>
        <p:txBody>
          <a:bodyPr>
            <a:normAutofit/>
          </a:bodyPr>
          <a:lstStyle/>
          <a:p>
            <a:r>
              <a:rPr lang="en-US" dirty="0" smtClean="0"/>
              <a:t>Failure of keys is by either direct shear or bearing stress</a:t>
            </a:r>
          </a:p>
          <a:p>
            <a:r>
              <a:rPr lang="en-US" dirty="0" smtClean="0"/>
              <a:t>Key length is designed to provide desired factor of safety</a:t>
            </a:r>
          </a:p>
          <a:p>
            <a:r>
              <a:rPr lang="en-US" dirty="0" smtClean="0"/>
              <a:t>Factor of safety should not be excessive, so the inexpensive key is the weak link</a:t>
            </a:r>
          </a:p>
          <a:p>
            <a:r>
              <a:rPr lang="en-US" dirty="0" smtClean="0"/>
              <a:t>Key length is limited to hub length</a:t>
            </a:r>
          </a:p>
          <a:p>
            <a:r>
              <a:rPr lang="en-US" dirty="0" smtClean="0"/>
              <a:t>Key length should not exceed 1.5 times shaft diameter to avoid problems from twisting</a:t>
            </a:r>
          </a:p>
          <a:p>
            <a:r>
              <a:rPr lang="en-US" dirty="0" smtClean="0"/>
              <a:t>Multiple keys may be used to carry greater torque, typically oriented 90º from one another</a:t>
            </a:r>
          </a:p>
          <a:p>
            <a:r>
              <a:rPr lang="en-US" dirty="0" smtClean="0"/>
              <a:t>Stock key material is typically low carbon cold-rolled steel, with dimensions slightly under the nominal dimensions to easily fit end-milled keyway</a:t>
            </a:r>
          </a:p>
          <a:p>
            <a:r>
              <a:rPr lang="en-US" dirty="0" smtClean="0"/>
              <a:t>A setscrew is sometimes used with a key for axial positioning, and to minimize rotational backlash</a:t>
            </a:r>
          </a:p>
          <a:p>
            <a:endParaRPr lang="en-US" dirty="0" smtClean="0"/>
          </a:p>
          <a:p>
            <a:endParaRPr lang="en-US" dirty="0" smtClean="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Gib</a:t>
            </a:r>
            <a:r>
              <a:rPr lang="en-US" dirty="0" smtClean="0"/>
              <a:t>-head Key</a:t>
            </a:r>
            <a:endParaRPr lang="en-US" dirty="0"/>
          </a:p>
        </p:txBody>
      </p:sp>
      <p:sp>
        <p:nvSpPr>
          <p:cNvPr id="3" name="Content Placeholder 2"/>
          <p:cNvSpPr>
            <a:spLocks noGrp="1"/>
          </p:cNvSpPr>
          <p:nvPr>
            <p:ph idx="1"/>
          </p:nvPr>
        </p:nvSpPr>
        <p:spPr>
          <a:xfrm>
            <a:off x="381000" y="838200"/>
            <a:ext cx="8382000" cy="2590800"/>
          </a:xfrm>
        </p:spPr>
        <p:txBody>
          <a:bodyPr/>
          <a:lstStyle/>
          <a:p>
            <a:r>
              <a:rPr lang="en-US" dirty="0" err="1" smtClean="0"/>
              <a:t>Gib</a:t>
            </a:r>
            <a:r>
              <a:rPr lang="en-US" dirty="0" smtClean="0"/>
              <a:t>-head key is tapered so that when firmly driven it prevents axial motion</a:t>
            </a:r>
          </a:p>
          <a:p>
            <a:r>
              <a:rPr lang="en-US" dirty="0" smtClean="0"/>
              <a:t>Head makes removal easy</a:t>
            </a:r>
          </a:p>
          <a:p>
            <a:r>
              <a:rPr lang="en-US" dirty="0" smtClean="0"/>
              <a:t>Projection of head may be hazardous</a:t>
            </a:r>
            <a:endParaRPr lang="en-US" dirty="0"/>
          </a:p>
        </p:txBody>
      </p:sp>
      <p:pic>
        <p:nvPicPr>
          <p:cNvPr id="139266" name="Picture 2"/>
          <p:cNvPicPr>
            <a:picLocks noChangeAspect="1" noChangeArrowheads="1"/>
          </p:cNvPicPr>
          <p:nvPr/>
        </p:nvPicPr>
        <p:blipFill>
          <a:blip r:embed="rId2" cstate="print"/>
          <a:srcRect/>
          <a:stretch>
            <a:fillRect/>
          </a:stretch>
        </p:blipFill>
        <p:spPr bwMode="auto">
          <a:xfrm>
            <a:off x="1143000" y="3200400"/>
            <a:ext cx="7219950" cy="3038475"/>
          </a:xfrm>
          <a:prstGeom prst="rect">
            <a:avLst/>
          </a:prstGeom>
          <a:noFill/>
          <a:ln w="9525">
            <a:noFill/>
            <a:miter lim="800000"/>
            <a:headEnd/>
            <a:tailEnd/>
          </a:ln>
        </p:spPr>
      </p:pic>
      <p:sp>
        <p:nvSpPr>
          <p:cNvPr id="6" name="TextBox 5"/>
          <p:cNvSpPr txBox="1"/>
          <p:nvPr/>
        </p:nvSpPr>
        <p:spPr>
          <a:xfrm>
            <a:off x="3352800" y="5886450"/>
            <a:ext cx="1371600" cy="400110"/>
          </a:xfrm>
          <a:prstGeom prst="rect">
            <a:avLst/>
          </a:prstGeom>
          <a:noFill/>
        </p:spPr>
        <p:txBody>
          <a:bodyPr wrap="square" rtlCol="0">
            <a:spAutoFit/>
          </a:bodyPr>
          <a:lstStyle/>
          <a:p>
            <a:r>
              <a:rPr lang="en-US" sz="2000" dirty="0" smtClean="0"/>
              <a:t>Fig. 7–17</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Woodruff Key</a:t>
            </a:r>
            <a:endParaRPr lang="en-US" dirty="0"/>
          </a:p>
        </p:txBody>
      </p:sp>
      <p:sp>
        <p:nvSpPr>
          <p:cNvPr id="3" name="Content Placeholder 2"/>
          <p:cNvSpPr>
            <a:spLocks noGrp="1"/>
          </p:cNvSpPr>
          <p:nvPr>
            <p:ph idx="1"/>
          </p:nvPr>
        </p:nvSpPr>
        <p:spPr>
          <a:xfrm>
            <a:off x="381000" y="838200"/>
            <a:ext cx="8382000" cy="2590800"/>
          </a:xfrm>
        </p:spPr>
        <p:txBody>
          <a:bodyPr/>
          <a:lstStyle/>
          <a:p>
            <a:r>
              <a:rPr lang="en-US" dirty="0" smtClean="0"/>
              <a:t>Woodruff keys have deeper penetration</a:t>
            </a:r>
          </a:p>
          <a:p>
            <a:r>
              <a:rPr lang="en-US" dirty="0" smtClean="0"/>
              <a:t>Useful for smaller shafts to prevent key from rolling</a:t>
            </a:r>
          </a:p>
          <a:p>
            <a:r>
              <a:rPr lang="en-US" dirty="0" smtClean="0"/>
              <a:t>When used near a shoulder, the keyway stress concentration interferes less with shoulder than square keyway</a:t>
            </a:r>
            <a:endParaRPr lang="en-US" dirty="0"/>
          </a:p>
        </p:txBody>
      </p:sp>
      <p:pic>
        <p:nvPicPr>
          <p:cNvPr id="140290" name="Picture 2"/>
          <p:cNvPicPr>
            <a:picLocks noChangeAspect="1" noChangeArrowheads="1"/>
          </p:cNvPicPr>
          <p:nvPr/>
        </p:nvPicPr>
        <p:blipFill>
          <a:blip r:embed="rId2" cstate="print"/>
          <a:srcRect/>
          <a:stretch>
            <a:fillRect/>
          </a:stretch>
        </p:blipFill>
        <p:spPr bwMode="auto">
          <a:xfrm>
            <a:off x="1371600" y="3200400"/>
            <a:ext cx="6638925" cy="2647950"/>
          </a:xfrm>
          <a:prstGeom prst="rect">
            <a:avLst/>
          </a:prstGeom>
          <a:noFill/>
          <a:ln w="9525">
            <a:noFill/>
            <a:miter lim="800000"/>
            <a:headEnd/>
            <a:tailEnd/>
          </a:ln>
        </p:spPr>
      </p:pic>
      <p:sp>
        <p:nvSpPr>
          <p:cNvPr id="7" name="TextBox 6"/>
          <p:cNvSpPr txBox="1"/>
          <p:nvPr/>
        </p:nvSpPr>
        <p:spPr>
          <a:xfrm>
            <a:off x="3657600" y="5448300"/>
            <a:ext cx="1371600" cy="400110"/>
          </a:xfrm>
          <a:prstGeom prst="rect">
            <a:avLst/>
          </a:prstGeom>
          <a:noFill/>
        </p:spPr>
        <p:txBody>
          <a:bodyPr wrap="square" rtlCol="0">
            <a:spAutoFit/>
          </a:bodyPr>
          <a:lstStyle/>
          <a:p>
            <a:r>
              <a:rPr lang="en-US" sz="2000" dirty="0" smtClean="0"/>
              <a:t>Fig. 7–17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Axial Layout of Components</a:t>
            </a:r>
            <a:endParaRPr lang="en-US" dirty="0"/>
          </a:p>
        </p:txBody>
      </p:sp>
      <p:pic>
        <p:nvPicPr>
          <p:cNvPr id="5" name="Picture 5" descr="bud29281_0702"/>
          <p:cNvPicPr>
            <a:picLocks noChangeAspect="1" noChangeArrowheads="1"/>
          </p:cNvPicPr>
          <p:nvPr/>
        </p:nvPicPr>
        <p:blipFill>
          <a:blip r:embed="rId2" cstate="print"/>
          <a:srcRect t="5843"/>
          <a:stretch>
            <a:fillRect/>
          </a:stretch>
        </p:blipFill>
        <p:spPr bwMode="auto">
          <a:xfrm>
            <a:off x="914400" y="1143000"/>
            <a:ext cx="7742994" cy="4768476"/>
          </a:xfrm>
          <a:prstGeom prst="rect">
            <a:avLst/>
          </a:prstGeom>
          <a:noFill/>
        </p:spPr>
      </p:pic>
      <p:sp>
        <p:nvSpPr>
          <p:cNvPr id="7" name="TextBox 6"/>
          <p:cNvSpPr txBox="1"/>
          <p:nvPr/>
        </p:nvSpPr>
        <p:spPr>
          <a:xfrm>
            <a:off x="4419600" y="6019800"/>
            <a:ext cx="1371600" cy="400110"/>
          </a:xfrm>
          <a:prstGeom prst="rect">
            <a:avLst/>
          </a:prstGeom>
          <a:noFill/>
        </p:spPr>
        <p:txBody>
          <a:bodyPr wrap="square" rtlCol="0">
            <a:spAutoFit/>
          </a:bodyPr>
          <a:lstStyle/>
          <a:p>
            <a:r>
              <a:rPr lang="en-US" sz="2000" dirty="0" smtClean="0"/>
              <a:t>Fig. </a:t>
            </a:r>
            <a:r>
              <a:rPr lang="en-US" sz="2000" dirty="0"/>
              <a:t>7–2</a:t>
            </a:r>
            <a:endParaRPr lang="en-US" sz="2000" dirty="0"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Woodruff </a:t>
            </a:r>
            <a:r>
              <a:rPr lang="en-US" dirty="0" smtClean="0"/>
              <a:t>Key</a:t>
            </a:r>
            <a:endParaRPr lang="en-US" dirty="0"/>
          </a:p>
        </p:txBody>
      </p:sp>
      <p:pic>
        <p:nvPicPr>
          <p:cNvPr id="6" name="Picture 4" descr="bud29281_ta7"/>
          <p:cNvPicPr>
            <a:picLocks noChangeAspect="1" noChangeArrowheads="1"/>
          </p:cNvPicPr>
          <p:nvPr/>
        </p:nvPicPr>
        <p:blipFill>
          <a:blip r:embed="rId2" cstate="print"/>
          <a:srcRect t="2897"/>
          <a:stretch>
            <a:fillRect/>
          </a:stretch>
        </p:blipFill>
        <p:spPr bwMode="auto">
          <a:xfrm>
            <a:off x="1828800" y="685800"/>
            <a:ext cx="6019800" cy="5540952"/>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Woodruff Key</a:t>
            </a:r>
            <a:endParaRPr lang="en-US" dirty="0"/>
          </a:p>
        </p:txBody>
      </p:sp>
      <p:pic>
        <p:nvPicPr>
          <p:cNvPr id="6" name="Picture 4" descr="bud29281_ta7"/>
          <p:cNvPicPr>
            <a:picLocks noChangeAspect="1" noChangeArrowheads="1"/>
          </p:cNvPicPr>
          <p:nvPr/>
        </p:nvPicPr>
        <p:blipFill>
          <a:blip r:embed="rId2" cstate="print"/>
          <a:srcRect t="6473"/>
          <a:stretch>
            <a:fillRect/>
          </a:stretch>
        </p:blipFill>
        <p:spPr bwMode="auto">
          <a:xfrm>
            <a:off x="412704" y="990600"/>
            <a:ext cx="8355190" cy="48006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 Factors for Keys</a:t>
            </a:r>
            <a:endParaRPr lang="en-US" dirty="0"/>
          </a:p>
        </p:txBody>
      </p:sp>
      <p:sp>
        <p:nvSpPr>
          <p:cNvPr id="3" name="Content Placeholder 2"/>
          <p:cNvSpPr>
            <a:spLocks noGrp="1"/>
          </p:cNvSpPr>
          <p:nvPr>
            <p:ph idx="1"/>
          </p:nvPr>
        </p:nvSpPr>
        <p:spPr>
          <a:xfrm>
            <a:off x="381000" y="838200"/>
            <a:ext cx="8458200" cy="5715000"/>
          </a:xfrm>
        </p:spPr>
        <p:txBody>
          <a:bodyPr/>
          <a:lstStyle/>
          <a:p>
            <a:r>
              <a:rPr lang="en-US" dirty="0" smtClean="0"/>
              <a:t>For </a:t>
            </a:r>
            <a:r>
              <a:rPr lang="en-US" dirty="0" err="1" smtClean="0"/>
              <a:t>keyseats</a:t>
            </a:r>
            <a:r>
              <a:rPr lang="en-US" dirty="0" smtClean="0"/>
              <a:t> cut by standard end-mill cutters, with a ratio of </a:t>
            </a:r>
            <a:br>
              <a:rPr lang="en-US" dirty="0" smtClean="0"/>
            </a:br>
            <a:r>
              <a:rPr lang="en-US" i="1" dirty="0" smtClean="0"/>
              <a:t>r/d</a:t>
            </a:r>
            <a:r>
              <a:rPr lang="en-US" dirty="0" smtClean="0"/>
              <a:t> = 0.02, Peterson’s charts give </a:t>
            </a:r>
          </a:p>
          <a:p>
            <a:pPr lvl="1"/>
            <a:r>
              <a:rPr lang="en-US" i="1" dirty="0" smtClean="0"/>
              <a:t>K</a:t>
            </a:r>
            <a:r>
              <a:rPr lang="en-US" i="1" baseline="-25000" dirty="0" smtClean="0"/>
              <a:t>t</a:t>
            </a:r>
            <a:r>
              <a:rPr lang="en-US" dirty="0" smtClean="0"/>
              <a:t> = 2.14 for bending</a:t>
            </a:r>
          </a:p>
          <a:p>
            <a:pPr lvl="1"/>
            <a:r>
              <a:rPr lang="en-US" i="1" dirty="0" smtClean="0"/>
              <a:t>K</a:t>
            </a:r>
            <a:r>
              <a:rPr lang="en-US" i="1" baseline="-25000" dirty="0" smtClean="0"/>
              <a:t>t</a:t>
            </a:r>
            <a:r>
              <a:rPr lang="en-US" dirty="0" smtClean="0"/>
              <a:t> = 2.62 for torsion without the key in place</a:t>
            </a:r>
          </a:p>
          <a:p>
            <a:pPr lvl="1"/>
            <a:r>
              <a:rPr lang="en-US" i="1" dirty="0" smtClean="0"/>
              <a:t>K</a:t>
            </a:r>
            <a:r>
              <a:rPr lang="en-US" i="1" baseline="-25000" dirty="0" smtClean="0"/>
              <a:t>t</a:t>
            </a:r>
            <a:r>
              <a:rPr lang="en-US" dirty="0" smtClean="0"/>
              <a:t> = 3.0 for torsion with the key in place</a:t>
            </a:r>
          </a:p>
          <a:p>
            <a:r>
              <a:rPr lang="en-US" dirty="0" smtClean="0"/>
              <a:t>Keeping the end of the </a:t>
            </a:r>
            <a:r>
              <a:rPr lang="en-US" dirty="0" err="1" smtClean="0"/>
              <a:t>keyseat</a:t>
            </a:r>
            <a:r>
              <a:rPr lang="en-US" dirty="0" smtClean="0"/>
              <a:t> at least a distance of </a:t>
            </a:r>
            <a:r>
              <a:rPr lang="en-US" i="1" dirty="0" smtClean="0"/>
              <a:t>d</a:t>
            </a:r>
            <a:r>
              <a:rPr lang="en-US" dirty="0" smtClean="0"/>
              <a:t>/10 from the shoulder fillet will prevent the two stress concentrations from combining.</a:t>
            </a:r>
          </a:p>
          <a:p>
            <a:pPr lvl="1"/>
            <a:endParaRPr lang="en-US" dirty="0" smtClean="0"/>
          </a:p>
          <a:p>
            <a:pPr lvl="1"/>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7–6</a:t>
            </a:r>
          </a:p>
        </p:txBody>
      </p:sp>
      <p:sp>
        <p:nvSpPr>
          <p:cNvPr id="6" name="TextBox 5"/>
          <p:cNvSpPr txBox="1"/>
          <p:nvPr/>
        </p:nvSpPr>
        <p:spPr>
          <a:xfrm>
            <a:off x="3733800" y="5334000"/>
            <a:ext cx="1371600" cy="400110"/>
          </a:xfrm>
          <a:prstGeom prst="rect">
            <a:avLst/>
          </a:prstGeom>
          <a:noFill/>
        </p:spPr>
        <p:txBody>
          <a:bodyPr wrap="square" rtlCol="0">
            <a:spAutoFit/>
          </a:bodyPr>
          <a:lstStyle/>
          <a:p>
            <a:r>
              <a:rPr lang="en-US" sz="2000" dirty="0" smtClean="0"/>
              <a:t>Fig. 7–19</a:t>
            </a:r>
          </a:p>
        </p:txBody>
      </p:sp>
      <p:pic>
        <p:nvPicPr>
          <p:cNvPr id="143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4391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86000"/>
            <a:ext cx="280035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7–6 (continued)</a:t>
            </a:r>
            <a:endParaRPr lang="en-US" dirty="0"/>
          </a:p>
        </p:txBody>
      </p:sp>
      <p:pic>
        <p:nvPicPr>
          <p:cNvPr id="144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49630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7–6 (continued)</a:t>
            </a:r>
          </a:p>
        </p:txBody>
      </p:sp>
      <p:pic>
        <p:nvPicPr>
          <p:cNvPr id="145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505825"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886200"/>
            <a:ext cx="8286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Retaining Rings</a:t>
            </a:r>
            <a:endParaRPr lang="en-US" dirty="0"/>
          </a:p>
        </p:txBody>
      </p:sp>
      <p:sp>
        <p:nvSpPr>
          <p:cNvPr id="3" name="Content Placeholder 2"/>
          <p:cNvSpPr>
            <a:spLocks noGrp="1"/>
          </p:cNvSpPr>
          <p:nvPr>
            <p:ph idx="1"/>
          </p:nvPr>
        </p:nvSpPr>
        <p:spPr>
          <a:xfrm>
            <a:off x="381000" y="762000"/>
            <a:ext cx="8534400" cy="5791200"/>
          </a:xfrm>
        </p:spPr>
        <p:txBody>
          <a:bodyPr>
            <a:normAutofit/>
          </a:bodyPr>
          <a:lstStyle/>
          <a:p>
            <a:r>
              <a:rPr lang="en-US" dirty="0" smtClean="0"/>
              <a:t>Retaining rings are often used instead of a shoulder to provide axial positioning</a:t>
            </a:r>
          </a:p>
        </p:txBody>
      </p:sp>
      <p:pic>
        <p:nvPicPr>
          <p:cNvPr id="5" name="Picture 4" descr="bud29281_0718"/>
          <p:cNvPicPr>
            <a:picLocks noChangeAspect="1" noChangeArrowheads="1"/>
          </p:cNvPicPr>
          <p:nvPr/>
        </p:nvPicPr>
        <p:blipFill>
          <a:blip r:embed="rId2" cstate="print"/>
          <a:srcRect t="8306"/>
          <a:stretch>
            <a:fillRect/>
          </a:stretch>
        </p:blipFill>
        <p:spPr bwMode="auto">
          <a:xfrm>
            <a:off x="609600" y="1828800"/>
            <a:ext cx="8351975" cy="3429000"/>
          </a:xfrm>
          <a:prstGeom prst="rect">
            <a:avLst/>
          </a:prstGeom>
          <a:noFill/>
        </p:spPr>
      </p:pic>
      <p:sp>
        <p:nvSpPr>
          <p:cNvPr id="6" name="TextBox 5"/>
          <p:cNvSpPr txBox="1"/>
          <p:nvPr/>
        </p:nvSpPr>
        <p:spPr>
          <a:xfrm>
            <a:off x="3733800" y="5257800"/>
            <a:ext cx="1371600" cy="400110"/>
          </a:xfrm>
          <a:prstGeom prst="rect">
            <a:avLst/>
          </a:prstGeom>
          <a:noFill/>
        </p:spPr>
        <p:txBody>
          <a:bodyPr wrap="square" rtlCol="0">
            <a:spAutoFit/>
          </a:bodyPr>
          <a:lstStyle/>
          <a:p>
            <a:r>
              <a:rPr lang="en-US" sz="2000" dirty="0" smtClean="0"/>
              <a:t>Fig. 7–18</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Retaining Rings</a:t>
            </a:r>
            <a:endParaRPr lang="en-US" dirty="0"/>
          </a:p>
        </p:txBody>
      </p:sp>
      <p:sp>
        <p:nvSpPr>
          <p:cNvPr id="3" name="Content Placeholder 2"/>
          <p:cNvSpPr>
            <a:spLocks noGrp="1"/>
          </p:cNvSpPr>
          <p:nvPr>
            <p:ph idx="1"/>
          </p:nvPr>
        </p:nvSpPr>
        <p:spPr>
          <a:xfrm>
            <a:off x="381000" y="762000"/>
            <a:ext cx="8534400" cy="5791200"/>
          </a:xfrm>
        </p:spPr>
        <p:txBody>
          <a:bodyPr>
            <a:normAutofit/>
          </a:bodyPr>
          <a:lstStyle/>
          <a:p>
            <a:r>
              <a:rPr lang="en-US" dirty="0" smtClean="0"/>
              <a:t>Retaining ring must seat well in bottom of groove to support axial loads against the sides of the groove.</a:t>
            </a:r>
          </a:p>
          <a:p>
            <a:r>
              <a:rPr lang="en-US" dirty="0" smtClean="0"/>
              <a:t>This requires sharp radius in bottom of groove.</a:t>
            </a:r>
          </a:p>
          <a:p>
            <a:r>
              <a:rPr lang="en-US" dirty="0" smtClean="0"/>
              <a:t>Stress concentrations for flat-bottomed grooves are available in Table A–15–16 and A–15–17.</a:t>
            </a:r>
          </a:p>
          <a:p>
            <a:r>
              <a:rPr lang="en-US" dirty="0" smtClean="0"/>
              <a:t>Typical stress concentration factors are high, around 5 for bending and axial, and 3 for torsion</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Limits and Fits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Shaft diameters need to be sized to “fit” the shaft components (e.g. gears, bearings, etc.)</a:t>
            </a:r>
          </a:p>
          <a:p>
            <a:r>
              <a:rPr lang="en-US" dirty="0" smtClean="0"/>
              <a:t>Need ease of assembly</a:t>
            </a:r>
          </a:p>
          <a:p>
            <a:r>
              <a:rPr lang="en-US" dirty="0" smtClean="0"/>
              <a:t>Need minimum slop</a:t>
            </a:r>
          </a:p>
          <a:p>
            <a:r>
              <a:rPr lang="en-US" dirty="0" smtClean="0"/>
              <a:t>May need to transmit torque through press fit</a:t>
            </a:r>
          </a:p>
          <a:p>
            <a:r>
              <a:rPr lang="en-US" dirty="0" smtClean="0"/>
              <a:t>Shaft design requires only nominal shaft diameters  </a:t>
            </a:r>
          </a:p>
          <a:p>
            <a:r>
              <a:rPr lang="en-US" dirty="0" smtClean="0"/>
              <a:t>Precise dimensions, including tolerances, are necessary to finalize design</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Tolerances</a:t>
            </a:r>
            <a:endParaRPr lang="en-US" dirty="0"/>
          </a:p>
        </p:txBody>
      </p:sp>
      <p:sp>
        <p:nvSpPr>
          <p:cNvPr id="3" name="Content Placeholder 2"/>
          <p:cNvSpPr>
            <a:spLocks noGrp="1"/>
          </p:cNvSpPr>
          <p:nvPr>
            <p:ph idx="1"/>
          </p:nvPr>
        </p:nvSpPr>
        <p:spPr/>
        <p:txBody>
          <a:bodyPr/>
          <a:lstStyle/>
          <a:p>
            <a:r>
              <a:rPr lang="en-US" dirty="0" smtClean="0"/>
              <a:t>Close tolerances generally increase cost</a:t>
            </a:r>
          </a:p>
          <a:p>
            <a:pPr lvl="1"/>
            <a:r>
              <a:rPr lang="en-US" dirty="0" smtClean="0"/>
              <a:t>Require additional processing steps</a:t>
            </a:r>
          </a:p>
          <a:p>
            <a:pPr lvl="1"/>
            <a:r>
              <a:rPr lang="en-US" dirty="0" smtClean="0"/>
              <a:t>Require additional inspection</a:t>
            </a:r>
          </a:p>
          <a:p>
            <a:pPr lvl="1"/>
            <a:r>
              <a:rPr lang="en-US" dirty="0" smtClean="0"/>
              <a:t>Require machines with lower production rates</a:t>
            </a:r>
          </a:p>
          <a:p>
            <a:pPr lvl="1"/>
            <a:endParaRPr lang="en-US" dirty="0" smtClean="0"/>
          </a:p>
          <a:p>
            <a:endParaRPr lang="en-US" dirty="0"/>
          </a:p>
        </p:txBody>
      </p:sp>
      <p:pic>
        <p:nvPicPr>
          <p:cNvPr id="5" name="Picture 6" descr="bud29281_0102"/>
          <p:cNvPicPr>
            <a:picLocks noChangeAspect="1" noChangeArrowheads="1"/>
          </p:cNvPicPr>
          <p:nvPr/>
        </p:nvPicPr>
        <p:blipFill>
          <a:blip r:embed="rId2" cstate="print"/>
          <a:srcRect t="4151"/>
          <a:stretch>
            <a:fillRect/>
          </a:stretch>
        </p:blipFill>
        <p:spPr bwMode="auto">
          <a:xfrm>
            <a:off x="4114800" y="762000"/>
            <a:ext cx="4800600" cy="5791200"/>
          </a:xfrm>
          <a:prstGeom prst="rect">
            <a:avLst/>
          </a:prstGeom>
          <a:noFill/>
        </p:spPr>
      </p:pic>
      <p:sp>
        <p:nvSpPr>
          <p:cNvPr id="6" name="TextBox 5"/>
          <p:cNvSpPr txBox="1"/>
          <p:nvPr/>
        </p:nvSpPr>
        <p:spPr>
          <a:xfrm>
            <a:off x="5715000" y="990600"/>
            <a:ext cx="1447800" cy="461665"/>
          </a:xfrm>
          <a:prstGeom prst="rect">
            <a:avLst/>
          </a:prstGeom>
          <a:noFill/>
        </p:spPr>
        <p:txBody>
          <a:bodyPr wrap="square" rtlCol="0">
            <a:spAutoFit/>
          </a:bodyPr>
          <a:lstStyle/>
          <a:p>
            <a:r>
              <a:rPr lang="en-US" sz="2400" dirty="0" smtClean="0"/>
              <a:t>Fig. 1–2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Supporting Axial Loads</a:t>
            </a:r>
            <a:endParaRPr lang="en-US" dirty="0"/>
          </a:p>
        </p:txBody>
      </p:sp>
      <p:sp>
        <p:nvSpPr>
          <p:cNvPr id="3" name="Content Placeholder 2"/>
          <p:cNvSpPr>
            <a:spLocks noGrp="1"/>
          </p:cNvSpPr>
          <p:nvPr>
            <p:ph idx="1"/>
          </p:nvPr>
        </p:nvSpPr>
        <p:spPr>
          <a:xfrm>
            <a:off x="381000" y="762000"/>
            <a:ext cx="8534400" cy="1676400"/>
          </a:xfrm>
        </p:spPr>
        <p:txBody>
          <a:bodyPr>
            <a:normAutofit lnSpcReduction="10000"/>
          </a:bodyPr>
          <a:lstStyle/>
          <a:p>
            <a:r>
              <a:rPr lang="en-US" dirty="0" smtClean="0"/>
              <a:t>Axial loads must be supported through a bearing to the frame.</a:t>
            </a:r>
          </a:p>
          <a:p>
            <a:r>
              <a:rPr lang="en-US" dirty="0" smtClean="0"/>
              <a:t>Generally best for only one bearing to carry axial load to shoulder</a:t>
            </a:r>
          </a:p>
          <a:p>
            <a:r>
              <a:rPr lang="en-US" dirty="0" smtClean="0"/>
              <a:t>Allows greater tolerances and prevents binding</a:t>
            </a:r>
          </a:p>
        </p:txBody>
      </p:sp>
      <p:pic>
        <p:nvPicPr>
          <p:cNvPr id="5" name="Picture 5" descr="bud29281_0703"/>
          <p:cNvPicPr>
            <a:picLocks noChangeAspect="1" noChangeArrowheads="1"/>
          </p:cNvPicPr>
          <p:nvPr/>
        </p:nvPicPr>
        <p:blipFill>
          <a:blip r:embed="rId2" cstate="print"/>
          <a:srcRect l="3795" t="5955" r="3227"/>
          <a:stretch>
            <a:fillRect/>
          </a:stretch>
        </p:blipFill>
        <p:spPr bwMode="auto">
          <a:xfrm>
            <a:off x="5094945" y="2362200"/>
            <a:ext cx="4049055" cy="3914774"/>
          </a:xfrm>
          <a:prstGeom prst="rect">
            <a:avLst/>
          </a:prstGeom>
          <a:noFill/>
        </p:spPr>
      </p:pic>
      <p:pic>
        <p:nvPicPr>
          <p:cNvPr id="6" name="Picture 5" descr="bud29281_0704"/>
          <p:cNvPicPr>
            <a:picLocks noChangeAspect="1" noChangeArrowheads="1"/>
          </p:cNvPicPr>
          <p:nvPr/>
        </p:nvPicPr>
        <p:blipFill>
          <a:blip r:embed="rId3" cstate="print"/>
          <a:srcRect t="4918"/>
          <a:stretch>
            <a:fillRect/>
          </a:stretch>
        </p:blipFill>
        <p:spPr bwMode="auto">
          <a:xfrm>
            <a:off x="683465" y="2286000"/>
            <a:ext cx="4117135" cy="4267200"/>
          </a:xfrm>
          <a:prstGeom prst="rect">
            <a:avLst/>
          </a:prstGeom>
          <a:noFill/>
        </p:spPr>
      </p:pic>
      <p:sp>
        <p:nvSpPr>
          <p:cNvPr id="7" name="TextBox 6"/>
          <p:cNvSpPr txBox="1"/>
          <p:nvPr/>
        </p:nvSpPr>
        <p:spPr>
          <a:xfrm>
            <a:off x="6553200" y="6248400"/>
            <a:ext cx="1371600" cy="400110"/>
          </a:xfrm>
          <a:prstGeom prst="rect">
            <a:avLst/>
          </a:prstGeom>
          <a:noFill/>
        </p:spPr>
        <p:txBody>
          <a:bodyPr wrap="square" rtlCol="0">
            <a:spAutoFit/>
          </a:bodyPr>
          <a:lstStyle/>
          <a:p>
            <a:r>
              <a:rPr lang="en-US" sz="2000" dirty="0" smtClean="0"/>
              <a:t>Fig. </a:t>
            </a:r>
            <a:r>
              <a:rPr lang="en-US" sz="2000" dirty="0"/>
              <a:t>7–3</a:t>
            </a:r>
            <a:endParaRPr lang="en-US" sz="2000" dirty="0" smtClean="0"/>
          </a:p>
        </p:txBody>
      </p:sp>
      <p:sp>
        <p:nvSpPr>
          <p:cNvPr id="8" name="TextBox 7"/>
          <p:cNvSpPr txBox="1"/>
          <p:nvPr/>
        </p:nvSpPr>
        <p:spPr>
          <a:xfrm>
            <a:off x="2438400" y="6279287"/>
            <a:ext cx="1371600" cy="400110"/>
          </a:xfrm>
          <a:prstGeom prst="rect">
            <a:avLst/>
          </a:prstGeom>
          <a:noFill/>
        </p:spPr>
        <p:txBody>
          <a:bodyPr wrap="square" rtlCol="0">
            <a:spAutoFit/>
          </a:bodyPr>
          <a:lstStyle/>
          <a:p>
            <a:r>
              <a:rPr lang="en-US" sz="2000" dirty="0" smtClean="0"/>
              <a:t>Fig. </a:t>
            </a:r>
            <a:r>
              <a:rPr lang="en-US" sz="2000" dirty="0"/>
              <a:t>7–4</a:t>
            </a:r>
            <a:endParaRPr lang="en-US" sz="2000"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for Limits and Fits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Two standards for limits and fits in use in United States</a:t>
            </a:r>
          </a:p>
          <a:p>
            <a:pPr lvl="1"/>
            <a:r>
              <a:rPr lang="en-US" dirty="0" smtClean="0"/>
              <a:t>U.S. Customary (1967)</a:t>
            </a:r>
          </a:p>
          <a:p>
            <a:pPr lvl="2"/>
            <a:r>
              <a:rPr lang="en-US" dirty="0" smtClean="0"/>
              <a:t>Metric (1978)</a:t>
            </a:r>
          </a:p>
          <a:p>
            <a:r>
              <a:rPr lang="en-US" dirty="0" smtClean="0"/>
              <a:t>Metric version will be presented, with a set of inch conversions</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Nomenclature for Cylindrical Fit</a:t>
            </a:r>
            <a:endParaRPr lang="en-US" dirty="0"/>
          </a:p>
        </p:txBody>
      </p:sp>
      <p:sp>
        <p:nvSpPr>
          <p:cNvPr id="3" name="Content Placeholder 2"/>
          <p:cNvSpPr>
            <a:spLocks noGrp="1"/>
          </p:cNvSpPr>
          <p:nvPr>
            <p:ph idx="1"/>
          </p:nvPr>
        </p:nvSpPr>
        <p:spPr>
          <a:xfrm>
            <a:off x="381000" y="714374"/>
            <a:ext cx="3276600" cy="6143625"/>
          </a:xfrm>
        </p:spPr>
        <p:txBody>
          <a:bodyPr/>
          <a:lstStyle/>
          <a:p>
            <a:r>
              <a:rPr lang="en-US" dirty="0" smtClean="0"/>
              <a:t>Upper case letters refer to hole</a:t>
            </a:r>
          </a:p>
          <a:p>
            <a:r>
              <a:rPr lang="en-US" dirty="0" smtClean="0"/>
              <a:t>Lower case letters refer to shaft</a:t>
            </a:r>
          </a:p>
          <a:p>
            <a:r>
              <a:rPr lang="en-US" i="1" dirty="0" smtClean="0"/>
              <a:t>Basic size </a:t>
            </a:r>
            <a:r>
              <a:rPr lang="en-US" dirty="0" smtClean="0"/>
              <a:t>is the nominal diameter and is same for both parts, </a:t>
            </a:r>
            <a:r>
              <a:rPr lang="en-US" i="1" dirty="0" smtClean="0"/>
              <a:t>D=d</a:t>
            </a:r>
          </a:p>
          <a:p>
            <a:r>
              <a:rPr lang="en-US" i="1" dirty="0" smtClean="0"/>
              <a:t>Tolerance</a:t>
            </a:r>
            <a:r>
              <a:rPr lang="en-US" dirty="0" smtClean="0"/>
              <a:t> is the difference between maximum and minimum size</a:t>
            </a:r>
          </a:p>
          <a:p>
            <a:r>
              <a:rPr lang="en-US" i="1" dirty="0" smtClean="0"/>
              <a:t>Deviation</a:t>
            </a:r>
            <a:r>
              <a:rPr lang="en-US" dirty="0" smtClean="0"/>
              <a:t> is the difference between a size and the basic size</a:t>
            </a:r>
            <a:endParaRPr lang="en-US" i="1" dirty="0"/>
          </a:p>
        </p:txBody>
      </p:sp>
      <p:pic>
        <p:nvPicPr>
          <p:cNvPr id="5" name="Picture 4" descr="bud29281_0720"/>
          <p:cNvPicPr>
            <a:picLocks noChangeAspect="1" noChangeArrowheads="1"/>
          </p:cNvPicPr>
          <p:nvPr/>
        </p:nvPicPr>
        <p:blipFill>
          <a:blip r:embed="rId2" cstate="print"/>
          <a:srcRect t="4814"/>
          <a:stretch>
            <a:fillRect/>
          </a:stretch>
        </p:blipFill>
        <p:spPr bwMode="auto">
          <a:xfrm>
            <a:off x="3725047" y="762000"/>
            <a:ext cx="5418953" cy="5791200"/>
          </a:xfrm>
          <a:prstGeom prst="rect">
            <a:avLst/>
          </a:prstGeom>
          <a:noFill/>
        </p:spPr>
      </p:pic>
      <p:sp>
        <p:nvSpPr>
          <p:cNvPr id="6" name="TextBox 5"/>
          <p:cNvSpPr txBox="1"/>
          <p:nvPr/>
        </p:nvSpPr>
        <p:spPr>
          <a:xfrm>
            <a:off x="4267200" y="6248400"/>
            <a:ext cx="1371600" cy="400110"/>
          </a:xfrm>
          <a:prstGeom prst="rect">
            <a:avLst/>
          </a:prstGeom>
          <a:noFill/>
        </p:spPr>
        <p:txBody>
          <a:bodyPr wrap="square" rtlCol="0">
            <a:spAutoFit/>
          </a:bodyPr>
          <a:lstStyle/>
          <a:p>
            <a:r>
              <a:rPr lang="en-US" sz="2000" dirty="0" smtClean="0"/>
              <a:t>Fig. 7–20</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 Grade Number</a:t>
            </a:r>
            <a:endParaRPr lang="en-US" dirty="0"/>
          </a:p>
        </p:txBody>
      </p:sp>
      <p:sp>
        <p:nvSpPr>
          <p:cNvPr id="3" name="Content Placeholder 2"/>
          <p:cNvSpPr>
            <a:spLocks noGrp="1"/>
          </p:cNvSpPr>
          <p:nvPr>
            <p:ph idx="1"/>
          </p:nvPr>
        </p:nvSpPr>
        <p:spPr>
          <a:xfrm>
            <a:off x="381000" y="714375"/>
            <a:ext cx="8534400" cy="5838826"/>
          </a:xfrm>
        </p:spPr>
        <p:txBody>
          <a:bodyPr/>
          <a:lstStyle/>
          <a:p>
            <a:r>
              <a:rPr lang="en-US" i="1" dirty="0" smtClean="0"/>
              <a:t>Tolerance</a:t>
            </a:r>
            <a:r>
              <a:rPr lang="en-US" dirty="0" smtClean="0"/>
              <a:t> is the difference between maximum and minimum size</a:t>
            </a:r>
          </a:p>
          <a:p>
            <a:r>
              <a:rPr lang="en-US" i="1" dirty="0" smtClean="0"/>
              <a:t>International tolerance grade</a:t>
            </a:r>
            <a:r>
              <a:rPr lang="en-US" dirty="0" smtClean="0"/>
              <a:t> numbers designate groups of tolerances such that the tolerances for a particular IT number have the same relative level of accuracy but vary depending on the basic size</a:t>
            </a:r>
          </a:p>
          <a:p>
            <a:r>
              <a:rPr lang="en-US" dirty="0" smtClean="0"/>
              <a:t>IT grades range from IT0 to IT16, but only IT6 to IT11 are generally needed</a:t>
            </a:r>
          </a:p>
          <a:p>
            <a:r>
              <a:rPr lang="en-US" dirty="0" smtClean="0"/>
              <a:t>Specifications for IT grades are listed in Table A–11 for metric series and A–13 for inch series</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 Grades – Metric Series</a:t>
            </a:r>
            <a:endParaRPr lang="en-US" dirty="0"/>
          </a:p>
        </p:txBody>
      </p:sp>
      <p:pic>
        <p:nvPicPr>
          <p:cNvPr id="144386" name="Picture 2"/>
          <p:cNvPicPr>
            <a:picLocks noChangeAspect="1" noChangeArrowheads="1"/>
          </p:cNvPicPr>
          <p:nvPr/>
        </p:nvPicPr>
        <p:blipFill>
          <a:blip r:embed="rId2" cstate="print"/>
          <a:srcRect l="26876"/>
          <a:stretch>
            <a:fillRect/>
          </a:stretch>
        </p:blipFill>
        <p:spPr bwMode="auto">
          <a:xfrm>
            <a:off x="457200" y="838200"/>
            <a:ext cx="8459049" cy="5181600"/>
          </a:xfrm>
          <a:prstGeom prst="rect">
            <a:avLst/>
          </a:prstGeom>
          <a:noFill/>
          <a:ln w="9525">
            <a:noFill/>
            <a:miter lim="800000"/>
            <a:headEnd/>
            <a:tailEnd/>
          </a:ln>
        </p:spPr>
      </p:pic>
      <p:sp>
        <p:nvSpPr>
          <p:cNvPr id="5" name="TextBox 4"/>
          <p:cNvSpPr txBox="1"/>
          <p:nvPr/>
        </p:nvSpPr>
        <p:spPr>
          <a:xfrm>
            <a:off x="3886200" y="5943600"/>
            <a:ext cx="1371600" cy="400110"/>
          </a:xfrm>
          <a:prstGeom prst="rect">
            <a:avLst/>
          </a:prstGeom>
          <a:noFill/>
        </p:spPr>
        <p:txBody>
          <a:bodyPr wrap="square" rtlCol="0">
            <a:spAutoFit/>
          </a:bodyPr>
          <a:lstStyle/>
          <a:p>
            <a:r>
              <a:rPr lang="en-US" sz="2000" dirty="0" smtClean="0"/>
              <a:t>Table A–11</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Tolerance Grades – Inch Series</a:t>
            </a:r>
            <a:endParaRPr lang="en-US" dirty="0"/>
          </a:p>
        </p:txBody>
      </p:sp>
      <p:pic>
        <p:nvPicPr>
          <p:cNvPr id="145410" name="Picture 2"/>
          <p:cNvPicPr>
            <a:picLocks noChangeAspect="1" noChangeArrowheads="1"/>
          </p:cNvPicPr>
          <p:nvPr/>
        </p:nvPicPr>
        <p:blipFill>
          <a:blip r:embed="rId2" cstate="print"/>
          <a:srcRect/>
          <a:stretch>
            <a:fillRect/>
          </a:stretch>
        </p:blipFill>
        <p:spPr bwMode="auto">
          <a:xfrm>
            <a:off x="533400" y="762000"/>
            <a:ext cx="8452441" cy="5076186"/>
          </a:xfrm>
          <a:prstGeom prst="rect">
            <a:avLst/>
          </a:prstGeom>
          <a:noFill/>
          <a:ln w="9525">
            <a:noFill/>
            <a:miter lim="800000"/>
            <a:headEnd/>
            <a:tailEnd/>
          </a:ln>
        </p:spPr>
      </p:pic>
      <p:sp>
        <p:nvSpPr>
          <p:cNvPr id="6" name="TextBox 5"/>
          <p:cNvSpPr txBox="1"/>
          <p:nvPr/>
        </p:nvSpPr>
        <p:spPr>
          <a:xfrm>
            <a:off x="3886200" y="5943600"/>
            <a:ext cx="1371600" cy="400110"/>
          </a:xfrm>
          <a:prstGeom prst="rect">
            <a:avLst/>
          </a:prstGeom>
          <a:noFill/>
        </p:spPr>
        <p:txBody>
          <a:bodyPr wrap="square" rtlCol="0">
            <a:spAutoFit/>
          </a:bodyPr>
          <a:lstStyle/>
          <a:p>
            <a:r>
              <a:rPr lang="en-US" sz="2000" dirty="0" smtClean="0"/>
              <a:t>Table A–13</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Deviations</a:t>
            </a:r>
            <a:endParaRPr lang="en-US" dirty="0"/>
          </a:p>
        </p:txBody>
      </p:sp>
      <p:sp>
        <p:nvSpPr>
          <p:cNvPr id="3" name="Content Placeholder 2"/>
          <p:cNvSpPr>
            <a:spLocks noGrp="1"/>
          </p:cNvSpPr>
          <p:nvPr>
            <p:ph idx="1"/>
          </p:nvPr>
        </p:nvSpPr>
        <p:spPr>
          <a:xfrm>
            <a:off x="381000" y="838200"/>
            <a:ext cx="8610600" cy="5638800"/>
          </a:xfrm>
        </p:spPr>
        <p:txBody>
          <a:bodyPr/>
          <a:lstStyle/>
          <a:p>
            <a:r>
              <a:rPr lang="en-US" i="1" dirty="0" smtClean="0"/>
              <a:t>Deviation</a:t>
            </a:r>
            <a:r>
              <a:rPr lang="en-US" dirty="0" smtClean="0"/>
              <a:t> is the algebraic difference between a size and the basic size</a:t>
            </a:r>
            <a:endParaRPr lang="en-US" i="1" dirty="0" smtClean="0"/>
          </a:p>
          <a:p>
            <a:r>
              <a:rPr lang="en-US" i="1" dirty="0" smtClean="0"/>
              <a:t>Upper deviation</a:t>
            </a:r>
            <a:r>
              <a:rPr lang="en-US" dirty="0" smtClean="0"/>
              <a:t> is the algebraic difference between the maximum limit and the basic size</a:t>
            </a:r>
            <a:endParaRPr lang="en-US" i="1" dirty="0" smtClean="0"/>
          </a:p>
          <a:p>
            <a:r>
              <a:rPr lang="en-US" i="1" dirty="0" smtClean="0"/>
              <a:t>Lower deviation</a:t>
            </a:r>
            <a:r>
              <a:rPr lang="en-US" dirty="0" smtClean="0"/>
              <a:t> is the algebraic difference between the minimum limit and the basic size</a:t>
            </a:r>
          </a:p>
          <a:p>
            <a:r>
              <a:rPr lang="en-US" i="1" dirty="0" smtClean="0"/>
              <a:t>Fundamental deviation</a:t>
            </a:r>
            <a:r>
              <a:rPr lang="en-US" dirty="0" smtClean="0"/>
              <a:t> is either the upper or lower deviation that is closer to the basic size</a:t>
            </a:r>
          </a:p>
          <a:p>
            <a:r>
              <a:rPr lang="en-US" dirty="0" smtClean="0"/>
              <a:t>Letter codes are used to designate a similar level of clearance or interference for different basic sizes</a:t>
            </a:r>
          </a:p>
          <a:p>
            <a:endParaRPr lang="en-US" dirty="0" smtClean="0"/>
          </a:p>
          <a:p>
            <a:endParaRPr lang="en-US" i="1" dirty="0" smtClean="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Deviation Letter Codes</a:t>
            </a:r>
            <a:endParaRPr lang="en-US" dirty="0"/>
          </a:p>
        </p:txBody>
      </p:sp>
      <p:sp>
        <p:nvSpPr>
          <p:cNvPr id="3" name="Content Placeholder 2"/>
          <p:cNvSpPr>
            <a:spLocks noGrp="1"/>
          </p:cNvSpPr>
          <p:nvPr>
            <p:ph idx="1"/>
          </p:nvPr>
        </p:nvSpPr>
        <p:spPr>
          <a:xfrm>
            <a:off x="381000" y="685800"/>
            <a:ext cx="8610600" cy="6172200"/>
          </a:xfrm>
        </p:spPr>
        <p:txBody>
          <a:bodyPr>
            <a:normAutofit lnSpcReduction="10000"/>
          </a:bodyPr>
          <a:lstStyle/>
          <a:p>
            <a:r>
              <a:rPr lang="en-US" dirty="0" smtClean="0"/>
              <a:t>Shafts with clearance fits </a:t>
            </a:r>
          </a:p>
          <a:p>
            <a:pPr lvl="1"/>
            <a:r>
              <a:rPr lang="en-US" dirty="0" smtClean="0"/>
              <a:t>Letter codes c, d, f, g, and h</a:t>
            </a:r>
          </a:p>
          <a:p>
            <a:pPr lvl="1"/>
            <a:r>
              <a:rPr lang="en-US" dirty="0" smtClean="0"/>
              <a:t>Upper deviation = fundamental deviation</a:t>
            </a:r>
          </a:p>
          <a:p>
            <a:pPr lvl="1"/>
            <a:r>
              <a:rPr lang="en-US" dirty="0" smtClean="0"/>
              <a:t>Lower deviation = upper deviation – tolerance grade</a:t>
            </a:r>
          </a:p>
          <a:p>
            <a:r>
              <a:rPr lang="en-US" dirty="0" smtClean="0"/>
              <a:t>Shafts with transition or interference fits </a:t>
            </a:r>
          </a:p>
          <a:p>
            <a:pPr lvl="1"/>
            <a:r>
              <a:rPr lang="en-US" dirty="0" smtClean="0"/>
              <a:t>Letter codes k, n, p, s, and u</a:t>
            </a:r>
          </a:p>
          <a:p>
            <a:pPr lvl="1"/>
            <a:r>
              <a:rPr lang="en-US" dirty="0" smtClean="0"/>
              <a:t>Lower deviation = fundamental deviation</a:t>
            </a:r>
          </a:p>
          <a:p>
            <a:pPr lvl="1"/>
            <a:r>
              <a:rPr lang="en-US" dirty="0" smtClean="0"/>
              <a:t>Upper deviation = lower deviation + tolerance grade</a:t>
            </a:r>
          </a:p>
          <a:p>
            <a:r>
              <a:rPr lang="en-US" dirty="0" smtClean="0"/>
              <a:t>Hole</a:t>
            </a:r>
          </a:p>
          <a:p>
            <a:pPr lvl="1"/>
            <a:r>
              <a:rPr lang="en-US" dirty="0" smtClean="0"/>
              <a:t>The standard is a </a:t>
            </a:r>
            <a:r>
              <a:rPr lang="en-US" i="1" dirty="0" smtClean="0"/>
              <a:t>hole based </a:t>
            </a:r>
            <a:r>
              <a:rPr lang="en-US" dirty="0" smtClean="0"/>
              <a:t>standard, so letter code H is always used for the hole</a:t>
            </a:r>
          </a:p>
          <a:p>
            <a:pPr lvl="1"/>
            <a:r>
              <a:rPr lang="en-US" dirty="0" smtClean="0"/>
              <a:t>Lower deviation = 0  (Therefore </a:t>
            </a:r>
            <a:r>
              <a:rPr lang="en-US" i="1" dirty="0" err="1" smtClean="0"/>
              <a:t>D</a:t>
            </a:r>
            <a:r>
              <a:rPr lang="en-US" baseline="-25000" dirty="0" err="1" smtClean="0"/>
              <a:t>min</a:t>
            </a:r>
            <a:r>
              <a:rPr lang="en-US" dirty="0" smtClean="0"/>
              <a:t> = 0)</a:t>
            </a:r>
          </a:p>
          <a:p>
            <a:pPr lvl="1"/>
            <a:r>
              <a:rPr lang="en-US" dirty="0" smtClean="0"/>
              <a:t>Upper deviation = tolerance grade</a:t>
            </a:r>
          </a:p>
          <a:p>
            <a:r>
              <a:rPr lang="en-US" dirty="0" smtClean="0"/>
              <a:t>Fundamental deviations for letter codes are shown in Table A–12 for metric series and A–14 for inch series</a:t>
            </a:r>
          </a:p>
          <a:p>
            <a:endParaRPr lang="en-US" i="1" dirty="0" smtClean="0"/>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Deviations – Metric series</a:t>
            </a:r>
            <a:endParaRPr lang="en-US" dirty="0"/>
          </a:p>
        </p:txBody>
      </p:sp>
      <p:pic>
        <p:nvPicPr>
          <p:cNvPr id="147458" name="Picture 2"/>
          <p:cNvPicPr>
            <a:picLocks noChangeAspect="1" noChangeArrowheads="1"/>
          </p:cNvPicPr>
          <p:nvPr/>
        </p:nvPicPr>
        <p:blipFill>
          <a:blip r:embed="rId2" cstate="print"/>
          <a:srcRect b="2460"/>
          <a:stretch>
            <a:fillRect/>
          </a:stretch>
        </p:blipFill>
        <p:spPr bwMode="auto">
          <a:xfrm>
            <a:off x="1219200" y="742764"/>
            <a:ext cx="7467600" cy="5582576"/>
          </a:xfrm>
          <a:prstGeom prst="rect">
            <a:avLst/>
          </a:prstGeom>
          <a:noFill/>
          <a:ln w="9525">
            <a:noFill/>
            <a:miter lim="800000"/>
            <a:headEnd/>
            <a:tailEnd/>
          </a:ln>
        </p:spPr>
      </p:pic>
      <p:sp>
        <p:nvSpPr>
          <p:cNvPr id="5" name="TextBox 4"/>
          <p:cNvSpPr txBox="1"/>
          <p:nvPr/>
        </p:nvSpPr>
        <p:spPr>
          <a:xfrm>
            <a:off x="4130544" y="6321974"/>
            <a:ext cx="1371600" cy="400110"/>
          </a:xfrm>
          <a:prstGeom prst="rect">
            <a:avLst/>
          </a:prstGeom>
          <a:noFill/>
        </p:spPr>
        <p:txBody>
          <a:bodyPr wrap="square" rtlCol="0">
            <a:spAutoFit/>
          </a:bodyPr>
          <a:lstStyle/>
          <a:p>
            <a:r>
              <a:rPr lang="en-US" sz="2000" dirty="0" smtClean="0"/>
              <a:t>Table A–12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Deviations – Inch series</a:t>
            </a:r>
            <a:endParaRPr lang="en-US" dirty="0"/>
          </a:p>
        </p:txBody>
      </p:sp>
      <p:pic>
        <p:nvPicPr>
          <p:cNvPr id="148482" name="Picture 2"/>
          <p:cNvPicPr>
            <a:picLocks noChangeAspect="1" noChangeArrowheads="1"/>
          </p:cNvPicPr>
          <p:nvPr/>
        </p:nvPicPr>
        <p:blipFill>
          <a:blip r:embed="rId2" cstate="print"/>
          <a:srcRect/>
          <a:stretch>
            <a:fillRect/>
          </a:stretch>
        </p:blipFill>
        <p:spPr bwMode="auto">
          <a:xfrm>
            <a:off x="28575" y="808140"/>
            <a:ext cx="9115425" cy="5211660"/>
          </a:xfrm>
          <a:prstGeom prst="rect">
            <a:avLst/>
          </a:prstGeom>
          <a:noFill/>
          <a:ln w="9525">
            <a:noFill/>
            <a:miter lim="800000"/>
            <a:headEnd/>
            <a:tailEnd/>
          </a:ln>
        </p:spPr>
      </p:pic>
      <p:sp>
        <p:nvSpPr>
          <p:cNvPr id="6" name="TextBox 5"/>
          <p:cNvSpPr txBox="1"/>
          <p:nvPr/>
        </p:nvSpPr>
        <p:spPr>
          <a:xfrm>
            <a:off x="3886200" y="6096000"/>
            <a:ext cx="1371600" cy="400110"/>
          </a:xfrm>
          <a:prstGeom prst="rect">
            <a:avLst/>
          </a:prstGeom>
          <a:noFill/>
        </p:spPr>
        <p:txBody>
          <a:bodyPr wrap="square" rtlCol="0">
            <a:spAutoFit/>
          </a:bodyPr>
          <a:lstStyle/>
          <a:p>
            <a:r>
              <a:rPr lang="en-US" sz="2000" dirty="0" smtClean="0"/>
              <a:t>Table A–14</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of Fit</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A particular fit is specified by giving the basic size followed by letter code and IT grades for hole and shaft.</a:t>
            </a:r>
          </a:p>
          <a:p>
            <a:r>
              <a:rPr lang="en-US" dirty="0" smtClean="0"/>
              <a:t>For example, a sliding fit of a nominally 32 mm diameter shaft and hub would be specified as 32H7/g6</a:t>
            </a:r>
          </a:p>
          <a:p>
            <a:r>
              <a:rPr lang="en-US" dirty="0" smtClean="0"/>
              <a:t>This indicates</a:t>
            </a:r>
          </a:p>
          <a:p>
            <a:pPr lvl="1"/>
            <a:r>
              <a:rPr lang="en-US" dirty="0" smtClean="0"/>
              <a:t>32 mm basic size</a:t>
            </a:r>
          </a:p>
          <a:p>
            <a:pPr lvl="1"/>
            <a:r>
              <a:rPr lang="en-US" dirty="0" smtClean="0"/>
              <a:t>hole with IT grade of 7 (look up tolerance </a:t>
            </a:r>
            <a:r>
              <a:rPr lang="en-US" dirty="0" smtClean="0">
                <a:latin typeface="Symbol" pitchFamily="18" charset="2"/>
              </a:rPr>
              <a:t>D</a:t>
            </a:r>
            <a:r>
              <a:rPr lang="en-US" i="1" dirty="0" smtClean="0"/>
              <a:t>D</a:t>
            </a:r>
            <a:r>
              <a:rPr lang="en-US" dirty="0" smtClean="0"/>
              <a:t> in Table A–11)</a:t>
            </a:r>
          </a:p>
          <a:p>
            <a:pPr lvl="1"/>
            <a:r>
              <a:rPr lang="en-US" dirty="0" smtClean="0"/>
              <a:t>shaft with fundamental deviation specified by letter code g (look up fundamental deviation </a:t>
            </a:r>
            <a:r>
              <a:rPr lang="en-US" i="1" dirty="0" err="1" smtClean="0">
                <a:latin typeface="Symbol" pitchFamily="18" charset="2"/>
              </a:rPr>
              <a:t>d</a:t>
            </a:r>
            <a:r>
              <a:rPr lang="en-US" i="1" baseline="-25000" dirty="0" err="1" smtClean="0"/>
              <a:t>F</a:t>
            </a:r>
            <a:r>
              <a:rPr lang="en-US" dirty="0" smtClean="0"/>
              <a:t> in Table A–12)</a:t>
            </a:r>
          </a:p>
          <a:p>
            <a:pPr lvl="1"/>
            <a:r>
              <a:rPr lang="en-US" dirty="0" smtClean="0"/>
              <a:t>shaft with IT grade of 6 (look up tolerance </a:t>
            </a:r>
            <a:r>
              <a:rPr lang="en-US" dirty="0" err="1" smtClean="0">
                <a:latin typeface="Symbol" pitchFamily="18" charset="2"/>
              </a:rPr>
              <a:t>D</a:t>
            </a:r>
            <a:r>
              <a:rPr lang="en-US" i="1" dirty="0" err="1" smtClean="0"/>
              <a:t>d</a:t>
            </a:r>
            <a:r>
              <a:rPr lang="en-US" dirty="0" smtClean="0"/>
              <a:t> in Table A–11)</a:t>
            </a:r>
          </a:p>
          <a:p>
            <a:r>
              <a:rPr lang="en-US" dirty="0" smtClean="0"/>
              <a:t>Appropriate letter codes and IT grades for common fits are given in Table 7–9</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53128</TotalTime>
  <Words>2855</Words>
  <Application>Microsoft Office PowerPoint</Application>
  <PresentationFormat>On-screen Show (4:3)</PresentationFormat>
  <Paragraphs>445</Paragraphs>
  <Slides>108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108</vt:i4>
      </vt:variant>
    </vt:vector>
  </HeadingPairs>
  <TitlesOfParts>
    <vt:vector size="110" baseType="lpstr">
      <vt:lpstr>Shigley</vt:lpstr>
      <vt:lpstr>Equation</vt:lpstr>
      <vt:lpstr>PowerPoint Presentation</vt:lpstr>
      <vt:lpstr>Chapter Outline</vt:lpstr>
      <vt:lpstr>Shaft Design</vt:lpstr>
      <vt:lpstr>Shaft Materials</vt:lpstr>
      <vt:lpstr>Shaft Materials</vt:lpstr>
      <vt:lpstr>Shaft Materials</vt:lpstr>
      <vt:lpstr>Shaft Layout</vt:lpstr>
      <vt:lpstr>Axial Layout of Components</vt:lpstr>
      <vt:lpstr>Supporting Axial Loads</vt:lpstr>
      <vt:lpstr>Providing for Torque Transmission</vt:lpstr>
      <vt:lpstr>Assembly and Disassembly</vt:lpstr>
      <vt:lpstr>Assembly and Disassembly</vt:lpstr>
      <vt:lpstr>Shaft Design for Stress</vt:lpstr>
      <vt:lpstr>Shaft Stresses</vt:lpstr>
      <vt:lpstr>Shaft Stresses</vt:lpstr>
      <vt:lpstr>Shaft Stresses</vt:lpstr>
      <vt:lpstr>Shaft Stresses</vt:lpstr>
      <vt:lpstr>Shaft Stresses</vt:lpstr>
      <vt:lpstr>Shaft Stresses</vt:lpstr>
      <vt:lpstr>Shaft Stresses for Rotating Shaft</vt:lpstr>
      <vt:lpstr>Checking for Yielding in Shafts</vt:lpstr>
      <vt:lpstr>Checking for Yielding in Shafts</vt:lpstr>
      <vt:lpstr>Example 7–1</vt:lpstr>
      <vt:lpstr>Example 7–1 (continued)</vt:lpstr>
      <vt:lpstr>Example 7–1 (continued)</vt:lpstr>
      <vt:lpstr>Example 7–1 (continued)</vt:lpstr>
      <vt:lpstr>Example 7–1 (continued)</vt:lpstr>
      <vt:lpstr>Estimating Stress Concentrations</vt:lpstr>
      <vt:lpstr>Estimating Stress Concentrations</vt:lpstr>
      <vt:lpstr>Reducing Stress Concentration at Shoulder Fillet</vt:lpstr>
      <vt:lpstr>Example 7–2</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Example 7–2 (continued)</vt:lpstr>
      <vt:lpstr>Deflection Considerations</vt:lpstr>
      <vt:lpstr>Deflection Considerations</vt:lpstr>
      <vt:lpstr>Deflection Considerations</vt:lpstr>
      <vt:lpstr>Example 7–3</vt:lpstr>
      <vt:lpstr>Example 7–3 (continued)</vt:lpstr>
      <vt:lpstr>Example 7–3 (continued)</vt:lpstr>
      <vt:lpstr>Example 7–3 (continued)</vt:lpstr>
      <vt:lpstr>Example 7–3 (continued)</vt:lpstr>
      <vt:lpstr>Adjusting Diameters for Allowable Deflections</vt:lpstr>
      <vt:lpstr>Example 7–4</vt:lpstr>
      <vt:lpstr>Angular Deflection of Shafts</vt:lpstr>
      <vt:lpstr>Critical Speeds for Shafts</vt:lpstr>
      <vt:lpstr>Critical Speeds for Shafts</vt:lpstr>
      <vt:lpstr>Critical Speeds for Shafts</vt:lpstr>
      <vt:lpstr>Critical Speeds for Shafts</vt:lpstr>
      <vt:lpstr>Critical Speeds for Shafts</vt:lpstr>
      <vt:lpstr>Critical Speeds for Shafts</vt:lpstr>
      <vt:lpstr>Critical Speeds for Shafts</vt:lpstr>
      <vt:lpstr>Critical Speeds for Shafts</vt:lpstr>
      <vt:lpstr>Critical Speeds for Shafts</vt:lpstr>
      <vt:lpstr>Example 7–5</vt:lpstr>
      <vt:lpstr>Example 7–5 (continued)</vt:lpstr>
      <vt:lpstr>Example 7–5 (continued)</vt:lpstr>
      <vt:lpstr>Example 7–5 (continued)</vt:lpstr>
      <vt:lpstr>Example 7–5 (continued)</vt:lpstr>
      <vt:lpstr>Example 7–5 (continued)</vt:lpstr>
      <vt:lpstr>Example 7–5 (continued)</vt:lpstr>
      <vt:lpstr>Setscrews</vt:lpstr>
      <vt:lpstr>Setscrews</vt:lpstr>
      <vt:lpstr>Keys and Pins</vt:lpstr>
      <vt:lpstr>Tapered Pins</vt:lpstr>
      <vt:lpstr>Keys</vt:lpstr>
      <vt:lpstr>Keys</vt:lpstr>
      <vt:lpstr>Gib-head Key</vt:lpstr>
      <vt:lpstr>Woodruff Key</vt:lpstr>
      <vt:lpstr>Woodruff Key</vt:lpstr>
      <vt:lpstr>Woodruff Key</vt:lpstr>
      <vt:lpstr>Stress Concentration Factors for Keys</vt:lpstr>
      <vt:lpstr>Example 7–6</vt:lpstr>
      <vt:lpstr>Example 7–6 (continued)</vt:lpstr>
      <vt:lpstr>Example 7–6 (continued)</vt:lpstr>
      <vt:lpstr>Retaining Rings</vt:lpstr>
      <vt:lpstr>Retaining Rings</vt:lpstr>
      <vt:lpstr>Limits and Fits</vt:lpstr>
      <vt:lpstr>Tolerances</vt:lpstr>
      <vt:lpstr>Standards for Limits and Fits</vt:lpstr>
      <vt:lpstr>Nomenclature for Cylindrical Fit</vt:lpstr>
      <vt:lpstr>Tolerance Grade Number</vt:lpstr>
      <vt:lpstr>Tolerance Grades – Metric Series</vt:lpstr>
      <vt:lpstr>Tolerance Grades – Inch Series</vt:lpstr>
      <vt:lpstr>Deviations</vt:lpstr>
      <vt:lpstr>Fundamental Deviation Letter Codes</vt:lpstr>
      <vt:lpstr>Fundamental Deviations – Metric series</vt:lpstr>
      <vt:lpstr>Fundamental Deviations – Inch series</vt:lpstr>
      <vt:lpstr>Specification of Fit</vt:lpstr>
      <vt:lpstr>Description of Preferred Fits (Clearance)</vt:lpstr>
      <vt:lpstr>Description of Preferred Fits (Transition &amp; Interference)</vt:lpstr>
      <vt:lpstr>Procedure to Size for Specified Fit</vt:lpstr>
      <vt:lpstr>Example 7–7</vt:lpstr>
      <vt:lpstr>Example 7–8</vt:lpstr>
      <vt:lpstr>Stress in Interference Fits</vt:lpstr>
      <vt:lpstr>Stress in Interference Fits</vt:lpstr>
      <vt:lpstr>Stress in Interference Fits</vt:lpstr>
      <vt:lpstr>Torque Transmission from Interference Fit</vt:lpstr>
    </vt:vector>
  </TitlesOfParts>
  <Company>Missouri S&amp;T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David, Judi</cp:lastModifiedBy>
  <cp:revision>2343</cp:revision>
  <dcterms:created xsi:type="dcterms:W3CDTF">2010-11-01T14:25:24Z</dcterms:created>
  <dcterms:modified xsi:type="dcterms:W3CDTF">2015-05-18T15:02:37Z</dcterms:modified>
</cp:coreProperties>
</file>